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32"/>
  </p:handoutMasterIdLst>
  <p:sldIdLst>
    <p:sldId id="256" r:id="rId2"/>
    <p:sldId id="283" r:id="rId3"/>
    <p:sldId id="286" r:id="rId4"/>
    <p:sldId id="257" r:id="rId5"/>
    <p:sldId id="258" r:id="rId6"/>
    <p:sldId id="284" r:id="rId7"/>
    <p:sldId id="259" r:id="rId8"/>
    <p:sldId id="262" r:id="rId9"/>
    <p:sldId id="260" r:id="rId10"/>
    <p:sldId id="261" r:id="rId11"/>
    <p:sldId id="265" r:id="rId12"/>
    <p:sldId id="263" r:id="rId13"/>
    <p:sldId id="264" r:id="rId14"/>
    <p:sldId id="289" r:id="rId15"/>
    <p:sldId id="266" r:id="rId16"/>
    <p:sldId id="267" r:id="rId17"/>
    <p:sldId id="287" r:id="rId18"/>
    <p:sldId id="285" r:id="rId19"/>
    <p:sldId id="272" r:id="rId20"/>
    <p:sldId id="273" r:id="rId21"/>
    <p:sldId id="274" r:id="rId22"/>
    <p:sldId id="275" r:id="rId23"/>
    <p:sldId id="276" r:id="rId24"/>
    <p:sldId id="277" r:id="rId25"/>
    <p:sldId id="290" r:id="rId26"/>
    <p:sldId id="291" r:id="rId27"/>
    <p:sldId id="278" r:id="rId28"/>
    <p:sldId id="279" r:id="rId29"/>
    <p:sldId id="280" r:id="rId30"/>
    <p:sldId id="281" r:id="rId31"/>
  </p:sldIdLst>
  <p:sldSz cx="12192000" cy="6858000"/>
  <p:notesSz cx="6797675" cy="99314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5" d="100"/>
          <a:sy n="65" d="100"/>
        </p:scale>
        <p:origin x="604" y="60"/>
      </p:cViewPr>
      <p:guideLst>
        <p:guide orient="horz" pos="2160"/>
        <p:guide pos="3840"/>
      </p:guideLst>
    </p:cSldViewPr>
  </p:slideViewPr>
  <p:notesTextViewPr>
    <p:cViewPr>
      <p:scale>
        <a:sx n="1" d="1"/>
        <a:sy n="1" d="1"/>
      </p:scale>
      <p:origin x="0" y="0"/>
    </p:cViewPr>
  </p:notesTextViewPr>
  <p:sorterViewPr>
    <p:cViewPr>
      <p:scale>
        <a:sx n="66" d="100"/>
        <a:sy n="66" d="100"/>
      </p:scale>
      <p:origin x="0" y="25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29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295"/>
          </a:xfrm>
          <a:prstGeom prst="rect">
            <a:avLst/>
          </a:prstGeom>
        </p:spPr>
        <p:txBody>
          <a:bodyPr vert="horz" lIns="91440" tIns="45720" rIns="91440" bIns="45720" rtlCol="0"/>
          <a:lstStyle>
            <a:lvl1pPr algn="r">
              <a:defRPr sz="1200"/>
            </a:lvl1pPr>
          </a:lstStyle>
          <a:p>
            <a:fld id="{BC4F9E92-5D82-4718-AF27-CAA75CE6FBB9}" type="datetimeFigureOut">
              <a:rPr lang="zh-CN" altLang="en-US" smtClean="0"/>
              <a:pPr/>
              <a:t>2023/4/17</a:t>
            </a:fld>
            <a:endParaRPr lang="zh-CN" altLang="en-US"/>
          </a:p>
        </p:txBody>
      </p:sp>
      <p:sp>
        <p:nvSpPr>
          <p:cNvPr id="4" name="页脚占位符 3"/>
          <p:cNvSpPr>
            <a:spLocks noGrp="1"/>
          </p:cNvSpPr>
          <p:nvPr>
            <p:ph type="ftr" sz="quarter" idx="2"/>
          </p:nvPr>
        </p:nvSpPr>
        <p:spPr>
          <a:xfrm>
            <a:off x="0" y="9433107"/>
            <a:ext cx="2945659" cy="49829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3107"/>
            <a:ext cx="2945659" cy="498294"/>
          </a:xfrm>
          <a:prstGeom prst="rect">
            <a:avLst/>
          </a:prstGeom>
        </p:spPr>
        <p:txBody>
          <a:bodyPr vert="horz" lIns="91440" tIns="45720" rIns="91440" bIns="45720" rtlCol="0" anchor="b"/>
          <a:lstStyle>
            <a:lvl1pPr algn="r">
              <a:defRPr sz="1200"/>
            </a:lvl1pPr>
          </a:lstStyle>
          <a:p>
            <a:fld id="{9503D5A1-EA6B-4947-AB1F-2C3849884271}" type="slidenum">
              <a:rPr lang="zh-CN" altLang="en-US" smtClean="0"/>
              <a:pPr/>
              <a:t>‹#›</a:t>
            </a:fld>
            <a:endParaRPr lang="zh-CN" altLang="en-US"/>
          </a:p>
        </p:txBody>
      </p:sp>
    </p:spTree>
    <p:extLst>
      <p:ext uri="{BB962C8B-B14F-4D97-AF65-F5344CB8AC3E}">
        <p14:creationId xmlns:p14="http://schemas.microsoft.com/office/powerpoint/2010/main" val="346443779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5303BF0-AC3C-42E0-8695-AA60E44DED9F}" type="datetimeFigureOut">
              <a:rPr lang="zh-CN" altLang="en-US" smtClean="0"/>
              <a:pPr/>
              <a:t>2023/4/17</a:t>
            </a:fld>
            <a:endParaRPr lang="zh-CN" altLang="en-US"/>
          </a:p>
        </p:txBody>
      </p:sp>
      <p:sp>
        <p:nvSpPr>
          <p:cNvPr id="5" name="Footer Placeholder 4"/>
          <p:cNvSpPr>
            <a:spLocks noGrp="1"/>
          </p:cNvSpPr>
          <p:nvPr>
            <p:ph type="ftr" sz="quarter" idx="11"/>
          </p:nvPr>
        </p:nvSpPr>
        <p:spPr>
          <a:xfrm>
            <a:off x="2692397" y="5037663"/>
            <a:ext cx="5214635" cy="279400"/>
          </a:xfrm>
        </p:spPr>
        <p:txBody>
          <a:bodyPr/>
          <a:lstStyle/>
          <a:p>
            <a:endParaRPr lang="zh-CN" altLang="en-US"/>
          </a:p>
        </p:txBody>
      </p:sp>
      <p:sp>
        <p:nvSpPr>
          <p:cNvPr id="6" name="Slide Number Placeholder 5"/>
          <p:cNvSpPr>
            <a:spLocks noGrp="1"/>
          </p:cNvSpPr>
          <p:nvPr>
            <p:ph type="sldNum" sz="quarter" idx="12"/>
          </p:nvPr>
        </p:nvSpPr>
        <p:spPr>
          <a:xfrm>
            <a:off x="8956900" y="5037663"/>
            <a:ext cx="551167" cy="279400"/>
          </a:xfrm>
        </p:spPr>
        <p:txBody>
          <a:bodyPr/>
          <a:lstStyle/>
          <a:p>
            <a:fld id="{9865911B-4B8F-430B-8FB9-7E511D58434A}" type="slidenum">
              <a:rPr lang="zh-CN" altLang="en-US" smtClean="0"/>
              <a:pPr/>
              <a:t>‹#›</a:t>
            </a:fld>
            <a:endParaRPr lang="zh-CN" alt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0281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5303BF0-AC3C-42E0-8695-AA60E44DED9F}" type="datetimeFigureOut">
              <a:rPr lang="zh-CN" altLang="en-US" smtClean="0"/>
              <a:pPr/>
              <a:t>2023/4/17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865911B-4B8F-430B-8FB9-7E511D58434A}" type="slidenum">
              <a:rPr lang="zh-CN" altLang="en-US" smtClean="0"/>
              <a:pPr/>
              <a:t>‹#›</a:t>
            </a:fld>
            <a:endParaRPr lang="zh-CN" altLang="en-US"/>
          </a:p>
        </p:txBody>
      </p:sp>
    </p:spTree>
    <p:extLst>
      <p:ext uri="{BB962C8B-B14F-4D97-AF65-F5344CB8AC3E}">
        <p14:creationId xmlns:p14="http://schemas.microsoft.com/office/powerpoint/2010/main" val="2344225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5303BF0-AC3C-42E0-8695-AA60E44DED9F}" type="datetimeFigureOut">
              <a:rPr lang="zh-CN" altLang="en-US" smtClean="0"/>
              <a:pPr/>
              <a:t>2023/4/17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65911B-4B8F-430B-8FB9-7E511D58434A}" type="slidenum">
              <a:rPr lang="zh-CN" altLang="en-US" smtClean="0"/>
              <a:pPr/>
              <a:t>‹#›</a:t>
            </a:fld>
            <a:endParaRPr lang="zh-CN" alt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9443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5303BF0-AC3C-42E0-8695-AA60E44DED9F}" type="datetimeFigureOut">
              <a:rPr lang="zh-CN" altLang="en-US" smtClean="0"/>
              <a:pPr/>
              <a:t>2023/4/17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65911B-4B8F-430B-8FB9-7E511D58434A}" type="slidenum">
              <a:rPr lang="zh-CN" altLang="en-US" smtClean="0"/>
              <a:pPr/>
              <a:t>‹#›</a:t>
            </a:fld>
            <a:endParaRPr lang="zh-CN"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7438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5303BF0-AC3C-42E0-8695-AA60E44DED9F}" type="datetimeFigureOut">
              <a:rPr lang="zh-CN" altLang="en-US" smtClean="0"/>
              <a:pPr/>
              <a:t>2023/4/17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65911B-4B8F-430B-8FB9-7E511D58434A}" type="slidenum">
              <a:rPr lang="zh-CN" altLang="en-US" smtClean="0"/>
              <a:pPr/>
              <a:t>‹#›</a:t>
            </a:fld>
            <a:endParaRPr lang="zh-CN" altLang="en-US"/>
          </a:p>
        </p:txBody>
      </p:sp>
    </p:spTree>
    <p:extLst>
      <p:ext uri="{BB962C8B-B14F-4D97-AF65-F5344CB8AC3E}">
        <p14:creationId xmlns:p14="http://schemas.microsoft.com/office/powerpoint/2010/main" val="2618871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5303BF0-AC3C-42E0-8695-AA60E44DED9F}" type="datetimeFigureOut">
              <a:rPr lang="zh-CN" altLang="en-US" smtClean="0"/>
              <a:pPr/>
              <a:t>2023/4/17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65911B-4B8F-430B-8FB9-7E511D58434A}" type="slidenum">
              <a:rPr lang="zh-CN" altLang="en-US" smtClean="0"/>
              <a:pPr/>
              <a:t>‹#›</a:t>
            </a:fld>
            <a:endParaRPr lang="zh-CN"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1809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5303BF0-AC3C-42E0-8695-AA60E44DED9F}" type="datetimeFigureOut">
              <a:rPr lang="zh-CN" altLang="en-US" smtClean="0"/>
              <a:pPr/>
              <a:t>2023/4/17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65911B-4B8F-430B-8FB9-7E511D58434A}" type="slidenum">
              <a:rPr lang="zh-CN" altLang="en-US" smtClean="0"/>
              <a:pPr/>
              <a:t>‹#›</a:t>
            </a:fld>
            <a:endParaRPr lang="zh-CN" alt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0348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5303BF0-AC3C-42E0-8695-AA60E44DED9F}" type="datetimeFigureOut">
              <a:rPr lang="zh-CN" altLang="en-US" smtClean="0"/>
              <a:pPr/>
              <a:t>2023/4/17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65911B-4B8F-430B-8FB9-7E511D58434A}" type="slidenum">
              <a:rPr lang="zh-CN" altLang="en-US" smtClean="0"/>
              <a:pPr/>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79144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5303BF0-AC3C-42E0-8695-AA60E44DED9F}" type="datetimeFigureOut">
              <a:rPr lang="zh-CN" altLang="en-US" smtClean="0"/>
              <a:pPr/>
              <a:t>2023/4/17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65911B-4B8F-430B-8FB9-7E511D58434A}" type="slidenum">
              <a:rPr lang="zh-CN" altLang="en-US" smtClean="0"/>
              <a:pPr/>
              <a:t>‹#›</a:t>
            </a:fld>
            <a:endParaRPr lang="zh-CN" alt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4847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5303BF0-AC3C-42E0-8695-AA60E44DED9F}" type="datetimeFigureOut">
              <a:rPr lang="zh-CN" altLang="en-US" smtClean="0"/>
              <a:pPr/>
              <a:t>2023/4/17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65911B-4B8F-430B-8FB9-7E511D58434A}" type="slidenum">
              <a:rPr lang="zh-CN" altLang="en-US" smtClean="0"/>
              <a:pPr/>
              <a:t>‹#›</a:t>
            </a:fld>
            <a:endParaRPr lang="zh-CN" altLang="en-US"/>
          </a:p>
        </p:txBody>
      </p:sp>
    </p:spTree>
    <p:extLst>
      <p:ext uri="{BB962C8B-B14F-4D97-AF65-F5344CB8AC3E}">
        <p14:creationId xmlns:p14="http://schemas.microsoft.com/office/powerpoint/2010/main" val="1958373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5303BF0-AC3C-42E0-8695-AA60E44DED9F}" type="datetimeFigureOut">
              <a:rPr lang="zh-CN" altLang="en-US" smtClean="0"/>
              <a:pPr/>
              <a:t>2023/4/17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65911B-4B8F-430B-8FB9-7E511D58434A}" type="slidenum">
              <a:rPr lang="zh-CN" altLang="en-US" smtClean="0"/>
              <a:pPr/>
              <a:t>‹#›</a:t>
            </a:fld>
            <a:endParaRPr lang="zh-CN" alt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4160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5303BF0-AC3C-42E0-8695-AA60E44DED9F}" type="datetimeFigureOut">
              <a:rPr lang="zh-CN" altLang="en-US" smtClean="0"/>
              <a:pPr/>
              <a:t>2023/4/17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865911B-4B8F-430B-8FB9-7E511D58434A}" type="slidenum">
              <a:rPr lang="zh-CN" altLang="en-US" smtClean="0"/>
              <a:pPr/>
              <a:t>‹#›</a:t>
            </a:fld>
            <a:endParaRPr lang="zh-CN" altLang="en-US"/>
          </a:p>
        </p:txBody>
      </p:sp>
    </p:spTree>
    <p:extLst>
      <p:ext uri="{BB962C8B-B14F-4D97-AF65-F5344CB8AC3E}">
        <p14:creationId xmlns:p14="http://schemas.microsoft.com/office/powerpoint/2010/main" val="3701807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5303BF0-AC3C-42E0-8695-AA60E44DED9F}" type="datetimeFigureOut">
              <a:rPr lang="zh-CN" altLang="en-US" smtClean="0"/>
              <a:pPr/>
              <a:t>2023/4/17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865911B-4B8F-430B-8FB9-7E511D58434A}" type="slidenum">
              <a:rPr lang="zh-CN" altLang="en-US" smtClean="0"/>
              <a:pPr/>
              <a:t>‹#›</a:t>
            </a:fld>
            <a:endParaRPr lang="zh-CN" alt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4609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5303BF0-AC3C-42E0-8695-AA60E44DED9F}" type="datetimeFigureOut">
              <a:rPr lang="zh-CN" altLang="en-US" smtClean="0"/>
              <a:pPr/>
              <a:t>2023/4/17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865911B-4B8F-430B-8FB9-7E511D58434A}" type="slidenum">
              <a:rPr lang="zh-CN" altLang="en-US" smtClean="0"/>
              <a:pPr/>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7940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303BF0-AC3C-42E0-8695-AA60E44DED9F}" type="datetimeFigureOut">
              <a:rPr lang="zh-CN" altLang="en-US" smtClean="0"/>
              <a:pPr/>
              <a:t>2023/4/17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865911B-4B8F-430B-8FB9-7E511D58434A}" type="slidenum">
              <a:rPr lang="zh-CN" altLang="en-US" smtClean="0"/>
              <a:pPr/>
              <a:t>‹#›</a:t>
            </a:fld>
            <a:endParaRPr lang="zh-CN" altLang="en-US"/>
          </a:p>
        </p:txBody>
      </p:sp>
    </p:spTree>
    <p:extLst>
      <p:ext uri="{BB962C8B-B14F-4D97-AF65-F5344CB8AC3E}">
        <p14:creationId xmlns:p14="http://schemas.microsoft.com/office/powerpoint/2010/main" val="3131378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5303BF0-AC3C-42E0-8695-AA60E44DED9F}" type="datetimeFigureOut">
              <a:rPr lang="zh-CN" altLang="en-US" smtClean="0"/>
              <a:pPr/>
              <a:t>2023/4/17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865911B-4B8F-430B-8FB9-7E511D58434A}" type="slidenum">
              <a:rPr lang="zh-CN" altLang="en-US" smtClean="0"/>
              <a:pPr/>
              <a:t>‹#›</a:t>
            </a:fld>
            <a:endParaRPr lang="zh-CN" alt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237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5303BF0-AC3C-42E0-8695-AA60E44DED9F}" type="datetimeFigureOut">
              <a:rPr lang="zh-CN" altLang="en-US" smtClean="0"/>
              <a:pPr/>
              <a:t>2023/4/17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865911B-4B8F-430B-8FB9-7E511D58434A}" type="slidenum">
              <a:rPr lang="zh-CN" altLang="en-US" smtClean="0"/>
              <a:pPr/>
              <a:t>‹#›</a:t>
            </a:fld>
            <a:endParaRPr lang="zh-CN" altLang="en-US"/>
          </a:p>
        </p:txBody>
      </p:sp>
    </p:spTree>
    <p:extLst>
      <p:ext uri="{BB962C8B-B14F-4D97-AF65-F5344CB8AC3E}">
        <p14:creationId xmlns:p14="http://schemas.microsoft.com/office/powerpoint/2010/main" val="3888125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cstate="print">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cstate="print">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5303BF0-AC3C-42E0-8695-AA60E44DED9F}" type="datetimeFigureOut">
              <a:rPr lang="zh-CN" altLang="en-US" smtClean="0"/>
              <a:pPr/>
              <a:t>2023/4/17</a:t>
            </a:fld>
            <a:endParaRPr lang="zh-CN"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65911B-4B8F-430B-8FB9-7E511D58434A}" type="slidenum">
              <a:rPr lang="zh-CN" altLang="en-US" smtClean="0"/>
              <a:pPr/>
              <a:t>‹#›</a:t>
            </a:fld>
            <a:endParaRPr lang="zh-CN" altLang="en-US"/>
          </a:p>
        </p:txBody>
      </p:sp>
    </p:spTree>
    <p:extLst>
      <p:ext uri="{BB962C8B-B14F-4D97-AF65-F5344CB8AC3E}">
        <p14:creationId xmlns:p14="http://schemas.microsoft.com/office/powerpoint/2010/main" val="20299675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3.wmf"/><Relationship Id="rId5" Type="http://schemas.openxmlformats.org/officeDocument/2006/relationships/oleObject" Target="../embeddings/oleObject2.bin"/><Relationship Id="rId4" Type="http://schemas.openxmlformats.org/officeDocument/2006/relationships/image" Target="../media/image32.wmf"/></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股票市场</a:t>
            </a:r>
          </a:p>
        </p:txBody>
      </p:sp>
    </p:spTree>
    <p:extLst>
      <p:ext uri="{BB962C8B-B14F-4D97-AF65-F5344CB8AC3E}">
        <p14:creationId xmlns:p14="http://schemas.microsoft.com/office/powerpoint/2010/main" val="3992762015"/>
      </p:ext>
    </p:extLst>
  </p:cSld>
  <p:clrMapOvr>
    <a:masterClrMapping/>
  </p:clrMapOvr>
  <p:transition advTm="577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282523" y="750313"/>
            <a:ext cx="9601196" cy="1303867"/>
          </a:xfrm>
        </p:spPr>
        <p:txBody>
          <a:bodyPr/>
          <a:lstStyle/>
          <a:p>
            <a:r>
              <a:rPr lang="zh-CN" altLang="en-US" dirty="0"/>
              <a:t>股票发行制度</a:t>
            </a:r>
          </a:p>
        </p:txBody>
      </p:sp>
      <p:pic>
        <p:nvPicPr>
          <p:cNvPr id="4" name="内容占位符 3"/>
          <p:cNvPicPr>
            <a:picLocks noGrp="1" noChangeAspect="1"/>
          </p:cNvPicPr>
          <p:nvPr>
            <p:ph idx="1"/>
          </p:nvPr>
        </p:nvPicPr>
        <p:blipFill>
          <a:blip r:embed="rId2" cstate="print"/>
          <a:stretch>
            <a:fillRect/>
          </a:stretch>
        </p:blipFill>
        <p:spPr>
          <a:xfrm>
            <a:off x="628548" y="1891573"/>
            <a:ext cx="9764704" cy="4071345"/>
          </a:xfrm>
          <a:prstGeom prst="rect">
            <a:avLst/>
          </a:prstGeom>
        </p:spPr>
      </p:pic>
    </p:spTree>
    <p:extLst>
      <p:ext uri="{BB962C8B-B14F-4D97-AF65-F5344CB8AC3E}">
        <p14:creationId xmlns:p14="http://schemas.microsoft.com/office/powerpoint/2010/main" val="333156400"/>
      </p:ext>
    </p:extLst>
  </p:cSld>
  <p:clrMapOvr>
    <a:masterClrMapping/>
  </p:clrMapOvr>
  <p:transition advTm="47428"/>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82524" y="570009"/>
            <a:ext cx="9601196" cy="1303867"/>
          </a:xfrm>
        </p:spPr>
        <p:txBody>
          <a:bodyPr/>
          <a:lstStyle/>
          <a:p>
            <a:r>
              <a:rPr lang="zh-CN" altLang="en-US" dirty="0"/>
              <a:t>发行条件</a:t>
            </a:r>
          </a:p>
        </p:txBody>
      </p:sp>
      <p:pic>
        <p:nvPicPr>
          <p:cNvPr id="4" name="内容占位符 3"/>
          <p:cNvPicPr>
            <a:picLocks noGrp="1" noChangeAspect="1"/>
          </p:cNvPicPr>
          <p:nvPr>
            <p:ph idx="1"/>
          </p:nvPr>
        </p:nvPicPr>
        <p:blipFill>
          <a:blip r:embed="rId2" cstate="print"/>
          <a:stretch>
            <a:fillRect/>
          </a:stretch>
        </p:blipFill>
        <p:spPr>
          <a:xfrm>
            <a:off x="1036481" y="1573759"/>
            <a:ext cx="8496300" cy="4376279"/>
          </a:xfrm>
          <a:prstGeom prst="rect">
            <a:avLst/>
          </a:prstGeom>
        </p:spPr>
      </p:pic>
    </p:spTree>
    <p:extLst>
      <p:ext uri="{BB962C8B-B14F-4D97-AF65-F5344CB8AC3E}">
        <p14:creationId xmlns:p14="http://schemas.microsoft.com/office/powerpoint/2010/main" val="1657110109"/>
      </p:ext>
    </p:extLst>
  </p:cSld>
  <p:clrMapOvr>
    <a:masterClrMapping/>
  </p:clrMapOvr>
  <p:transition advTm="58528"/>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295402" y="621524"/>
            <a:ext cx="9601196" cy="1303867"/>
          </a:xfrm>
        </p:spPr>
        <p:txBody>
          <a:bodyPr/>
          <a:lstStyle/>
          <a:p>
            <a:r>
              <a:rPr lang="zh-CN" altLang="en-US" dirty="0"/>
              <a:t>股票发行制度</a:t>
            </a:r>
          </a:p>
        </p:txBody>
      </p:sp>
      <p:pic>
        <p:nvPicPr>
          <p:cNvPr id="6" name="内容占位符 5"/>
          <p:cNvPicPr>
            <a:picLocks noGrp="1" noChangeAspect="1"/>
          </p:cNvPicPr>
          <p:nvPr>
            <p:ph idx="1"/>
          </p:nvPr>
        </p:nvPicPr>
        <p:blipFill>
          <a:blip r:embed="rId2" cstate="print"/>
          <a:stretch>
            <a:fillRect/>
          </a:stretch>
        </p:blipFill>
        <p:spPr>
          <a:xfrm>
            <a:off x="974635" y="1690688"/>
            <a:ext cx="9435307" cy="3937380"/>
          </a:xfrm>
          <a:prstGeom prst="rect">
            <a:avLst/>
          </a:prstGeom>
        </p:spPr>
      </p:pic>
    </p:spTree>
    <p:extLst>
      <p:ext uri="{BB962C8B-B14F-4D97-AF65-F5344CB8AC3E}">
        <p14:creationId xmlns:p14="http://schemas.microsoft.com/office/powerpoint/2010/main" val="872556501"/>
      </p:ext>
    </p:extLst>
  </p:cSld>
  <p:clrMapOvr>
    <a:masterClrMapping/>
  </p:clrMapOvr>
  <p:transition advTm="128888"/>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8281" y="479856"/>
            <a:ext cx="9601196" cy="1303867"/>
          </a:xfrm>
        </p:spPr>
        <p:txBody>
          <a:bodyPr/>
          <a:lstStyle/>
          <a:p>
            <a:r>
              <a:rPr lang="zh-CN" altLang="en-US" dirty="0"/>
              <a:t>发行条件</a:t>
            </a:r>
          </a:p>
        </p:txBody>
      </p:sp>
      <p:pic>
        <p:nvPicPr>
          <p:cNvPr id="7" name="内容占位符 4">
            <a:extLst>
              <a:ext uri="{FF2B5EF4-FFF2-40B4-BE49-F238E27FC236}">
                <a16:creationId xmlns:a16="http://schemas.microsoft.com/office/drawing/2014/main" id="{4E336264-A08C-4BA1-AA99-8A579D1DBBD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90180" y="1638454"/>
            <a:ext cx="7129463" cy="5102225"/>
          </a:xfrm>
        </p:spPr>
      </p:pic>
      <p:pic>
        <p:nvPicPr>
          <p:cNvPr id="10" name="图片 9">
            <a:extLst>
              <a:ext uri="{FF2B5EF4-FFF2-40B4-BE49-F238E27FC236}">
                <a16:creationId xmlns:a16="http://schemas.microsoft.com/office/drawing/2014/main" id="{555AC55A-C75A-453C-A09E-612BEB2BC77D}"/>
              </a:ext>
            </a:extLst>
          </p:cNvPr>
          <p:cNvPicPr>
            <a:picLocks noChangeAspect="1"/>
          </p:cNvPicPr>
          <p:nvPr/>
        </p:nvPicPr>
        <p:blipFill>
          <a:blip r:embed="rId3"/>
          <a:stretch>
            <a:fillRect/>
          </a:stretch>
        </p:blipFill>
        <p:spPr>
          <a:xfrm>
            <a:off x="7126812" y="4189566"/>
            <a:ext cx="4935189" cy="2551113"/>
          </a:xfrm>
          <a:prstGeom prst="rect">
            <a:avLst/>
          </a:prstGeom>
        </p:spPr>
      </p:pic>
    </p:spTree>
    <p:extLst>
      <p:ext uri="{BB962C8B-B14F-4D97-AF65-F5344CB8AC3E}">
        <p14:creationId xmlns:p14="http://schemas.microsoft.com/office/powerpoint/2010/main" val="2196431193"/>
      </p:ext>
    </p:extLst>
  </p:cSld>
  <p:clrMapOvr>
    <a:masterClrMapping/>
  </p:clrMapOvr>
  <p:transition advTm="34178"/>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6642100" y="711200"/>
            <a:ext cx="4572000" cy="5603183"/>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1174750" y="876300"/>
            <a:ext cx="4743450" cy="53213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9644" y="479856"/>
            <a:ext cx="9601196" cy="1303867"/>
          </a:xfrm>
        </p:spPr>
        <p:txBody>
          <a:bodyPr/>
          <a:lstStyle/>
          <a:p>
            <a:r>
              <a:rPr lang="zh-CN" altLang="en-US" dirty="0"/>
              <a:t>股票发行方式</a:t>
            </a:r>
          </a:p>
        </p:txBody>
      </p:sp>
      <p:pic>
        <p:nvPicPr>
          <p:cNvPr id="4" name="内容占位符 3"/>
          <p:cNvPicPr>
            <a:picLocks noGrp="1" noChangeAspect="1"/>
          </p:cNvPicPr>
          <p:nvPr>
            <p:ph idx="1"/>
          </p:nvPr>
        </p:nvPicPr>
        <p:blipFill rotWithShape="1">
          <a:blip r:embed="rId2" cstate="print"/>
          <a:srcRect t="7788"/>
          <a:stretch/>
        </p:blipFill>
        <p:spPr>
          <a:xfrm>
            <a:off x="1110618" y="1469870"/>
            <a:ext cx="7610341" cy="4837530"/>
          </a:xfrm>
          <a:prstGeom prst="rect">
            <a:avLst/>
          </a:prstGeom>
        </p:spPr>
      </p:pic>
    </p:spTree>
    <p:extLst>
      <p:ext uri="{BB962C8B-B14F-4D97-AF65-F5344CB8AC3E}">
        <p14:creationId xmlns:p14="http://schemas.microsoft.com/office/powerpoint/2010/main" val="2951969837"/>
      </p:ext>
    </p:extLst>
  </p:cSld>
  <p:clrMapOvr>
    <a:masterClrMapping/>
  </p:clrMapOvr>
  <p:transition advTm="129038"/>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256765" y="518493"/>
            <a:ext cx="9601196" cy="1303867"/>
          </a:xfrm>
        </p:spPr>
        <p:txBody>
          <a:bodyPr/>
          <a:lstStyle/>
          <a:p>
            <a:r>
              <a:rPr lang="zh-CN" altLang="en-US" dirty="0"/>
              <a:t>股票发行方式</a:t>
            </a:r>
          </a:p>
        </p:txBody>
      </p:sp>
      <p:pic>
        <p:nvPicPr>
          <p:cNvPr id="4" name="内容占位符 3"/>
          <p:cNvPicPr>
            <a:picLocks noGrp="1" noChangeAspect="1"/>
          </p:cNvPicPr>
          <p:nvPr>
            <p:ph idx="1"/>
          </p:nvPr>
        </p:nvPicPr>
        <p:blipFill rotWithShape="1">
          <a:blip r:embed="rId2" cstate="print"/>
          <a:srcRect t="9685"/>
          <a:stretch/>
        </p:blipFill>
        <p:spPr>
          <a:xfrm>
            <a:off x="947153" y="1561900"/>
            <a:ext cx="7753580" cy="4735870"/>
          </a:xfrm>
          <a:prstGeom prst="rect">
            <a:avLst/>
          </a:prstGeom>
        </p:spPr>
      </p:pic>
    </p:spTree>
    <p:extLst>
      <p:ext uri="{BB962C8B-B14F-4D97-AF65-F5344CB8AC3E}">
        <p14:creationId xmlns:p14="http://schemas.microsoft.com/office/powerpoint/2010/main" val="28759897"/>
      </p:ext>
    </p:extLst>
  </p:cSld>
  <p:clrMapOvr>
    <a:masterClrMapping/>
  </p:clrMapOvr>
  <p:transition advTm="51378"/>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有偿增资发行</a:t>
            </a:r>
            <a:r>
              <a:rPr lang="en-US" altLang="zh-CN" dirty="0"/>
              <a:t>VS</a:t>
            </a:r>
            <a:r>
              <a:rPr lang="zh-CN" altLang="en-US" dirty="0"/>
              <a:t>无偿增资发行</a:t>
            </a:r>
          </a:p>
        </p:txBody>
      </p:sp>
      <p:sp>
        <p:nvSpPr>
          <p:cNvPr id="3" name="内容占位符 2"/>
          <p:cNvSpPr>
            <a:spLocks noGrp="1"/>
          </p:cNvSpPr>
          <p:nvPr>
            <p:ph idx="1"/>
          </p:nvPr>
        </p:nvSpPr>
        <p:spPr/>
        <p:txBody>
          <a:bodyPr/>
          <a:lstStyle/>
          <a:p>
            <a:r>
              <a:rPr lang="zh-CN" altLang="en-US" dirty="0">
                <a:latin typeface="楷体" pitchFamily="49" charset="-122"/>
                <a:ea typeface="楷体" pitchFamily="49" charset="-122"/>
              </a:rPr>
              <a:t>有偿增资发行是指认股人必须以一定的发行价格支付现金才能获得股份的一种方式。一般而言，公开发行的股票、定向增发都采用实收资本增加的方式。</a:t>
            </a:r>
            <a:endParaRPr lang="en-US" altLang="zh-CN" dirty="0">
              <a:latin typeface="楷体" pitchFamily="49" charset="-122"/>
              <a:ea typeface="楷体" pitchFamily="49" charset="-122"/>
            </a:endParaRPr>
          </a:p>
          <a:p>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无偿增资发行是指股份制企业将盈余、公积金和资产重估收益转入资本和权益账户，同时发行相应的新股并分配给企业原股东，原股东无需支付认购资金。</a:t>
            </a:r>
          </a:p>
        </p:txBody>
      </p:sp>
      <p:sp>
        <p:nvSpPr>
          <p:cNvPr id="4" name="圆角矩形 5">
            <a:extLst>
              <a:ext uri="{FF2B5EF4-FFF2-40B4-BE49-F238E27FC236}">
                <a16:creationId xmlns:a16="http://schemas.microsoft.com/office/drawing/2014/main" id="{E08894D5-B428-4A81-8D34-87AF9EB77EFD}"/>
              </a:ext>
            </a:extLst>
          </p:cNvPr>
          <p:cNvSpPr/>
          <p:nvPr/>
        </p:nvSpPr>
        <p:spPr>
          <a:xfrm>
            <a:off x="5663377" y="5433164"/>
            <a:ext cx="6198536" cy="13038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lumMod val="85000"/>
                    <a:lumOff val="15000"/>
                  </a:schemeClr>
                </a:solidFill>
                <a:latin typeface="楷体" pitchFamily="49" charset="-122"/>
                <a:ea typeface="楷体" pitchFamily="49" charset="-122"/>
              </a:rPr>
              <a:t>问题：</a:t>
            </a:r>
            <a:endParaRPr lang="en-US" altLang="zh-CN" sz="2000" dirty="0">
              <a:solidFill>
                <a:schemeClr val="tx1">
                  <a:lumMod val="85000"/>
                  <a:lumOff val="15000"/>
                </a:schemeClr>
              </a:solidFill>
              <a:latin typeface="楷体" pitchFamily="49" charset="-122"/>
              <a:ea typeface="楷体" pitchFamily="49" charset="-122"/>
            </a:endParaRPr>
          </a:p>
          <a:p>
            <a:pPr marL="457200" indent="-457200">
              <a:buAutoNum type="arabicPeriod"/>
            </a:pPr>
            <a:r>
              <a:rPr lang="zh-CN" altLang="en-US" sz="2000" dirty="0">
                <a:solidFill>
                  <a:schemeClr val="tx1">
                    <a:lumMod val="85000"/>
                    <a:lumOff val="15000"/>
                  </a:schemeClr>
                </a:solidFill>
                <a:latin typeface="楷体" pitchFamily="49" charset="-122"/>
                <a:ea typeface="楷体" pitchFamily="49" charset="-122"/>
              </a:rPr>
              <a:t>有偿增资发行，公司资本金如何变化？</a:t>
            </a:r>
            <a:endParaRPr lang="en-US" altLang="zh-CN" sz="2000" dirty="0">
              <a:solidFill>
                <a:schemeClr val="tx1">
                  <a:lumMod val="85000"/>
                  <a:lumOff val="15000"/>
                </a:schemeClr>
              </a:solidFill>
              <a:latin typeface="楷体" pitchFamily="49" charset="-122"/>
              <a:ea typeface="楷体" pitchFamily="49" charset="-122"/>
            </a:endParaRPr>
          </a:p>
          <a:p>
            <a:pPr marL="457200" indent="-457200">
              <a:buAutoNum type="arabicPeriod"/>
            </a:pPr>
            <a:r>
              <a:rPr lang="zh-CN" altLang="en-US" sz="2000" dirty="0">
                <a:solidFill>
                  <a:schemeClr val="tx1">
                    <a:lumMod val="85000"/>
                    <a:lumOff val="15000"/>
                  </a:schemeClr>
                </a:solidFill>
                <a:latin typeface="楷体" pitchFamily="49" charset="-122"/>
                <a:ea typeface="楷体" pitchFamily="49" charset="-122"/>
              </a:rPr>
              <a:t>无偿增资发行，公司资本金如何变化？</a:t>
            </a:r>
            <a:endParaRPr lang="en-US" altLang="zh-CN" sz="2000" dirty="0">
              <a:solidFill>
                <a:schemeClr val="tx1">
                  <a:lumMod val="85000"/>
                  <a:lumOff val="15000"/>
                </a:schemeClr>
              </a:solidFill>
              <a:latin typeface="楷体" pitchFamily="49" charset="-122"/>
              <a:ea typeface="楷体" pitchFamily="49" charset="-122"/>
            </a:endParaRPr>
          </a:p>
          <a:p>
            <a:pPr marL="457200" indent="-457200">
              <a:buAutoNum type="arabicPeriod"/>
            </a:pPr>
            <a:r>
              <a:rPr lang="zh-CN" altLang="en-US" sz="2000" dirty="0">
                <a:solidFill>
                  <a:schemeClr val="tx1">
                    <a:lumMod val="85000"/>
                    <a:lumOff val="15000"/>
                  </a:schemeClr>
                </a:solidFill>
                <a:latin typeface="楷体" pitchFamily="49" charset="-122"/>
                <a:ea typeface="楷体" pitchFamily="49" charset="-122"/>
              </a:rPr>
              <a:t>派发股息或红利，公司资本金如何变化？</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发行费用</a:t>
            </a:r>
          </a:p>
        </p:txBody>
      </p:sp>
      <p:sp>
        <p:nvSpPr>
          <p:cNvPr id="3" name="内容占位符 2"/>
          <p:cNvSpPr>
            <a:spLocks noGrp="1"/>
          </p:cNvSpPr>
          <p:nvPr>
            <p:ph idx="1"/>
          </p:nvPr>
        </p:nvSpPr>
        <p:spPr/>
        <p:txBody>
          <a:bodyPr/>
          <a:lstStyle/>
          <a:p>
            <a:endParaRPr lang="zh-CN" altLang="en-US" dirty="0"/>
          </a:p>
        </p:txBody>
      </p:sp>
      <p:pic>
        <p:nvPicPr>
          <p:cNvPr id="2051" name="Picture 3"/>
          <p:cNvPicPr>
            <a:picLocks noChangeAspect="1" noChangeArrowheads="1"/>
          </p:cNvPicPr>
          <p:nvPr/>
        </p:nvPicPr>
        <p:blipFill>
          <a:blip r:embed="rId2"/>
          <a:srcRect/>
          <a:stretch>
            <a:fillRect/>
          </a:stretch>
        </p:blipFill>
        <p:spPr bwMode="auto">
          <a:xfrm>
            <a:off x="1335833" y="2639883"/>
            <a:ext cx="9296400" cy="2809875"/>
          </a:xfrm>
          <a:prstGeom prst="rect">
            <a:avLst/>
          </a:prstGeom>
          <a:noFill/>
          <a:ln w="9525">
            <a:noFill/>
            <a:miter lim="800000"/>
            <a:headEnd/>
            <a:tailEnd/>
          </a:ln>
          <a:effectLst/>
        </p:spPr>
      </p:pic>
      <p:sp>
        <p:nvSpPr>
          <p:cNvPr id="6" name="圆角矩形 5"/>
          <p:cNvSpPr/>
          <p:nvPr/>
        </p:nvSpPr>
        <p:spPr>
          <a:xfrm>
            <a:off x="7277877" y="3694922"/>
            <a:ext cx="4348065" cy="26965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楷体" pitchFamily="49" charset="-122"/>
                <a:ea typeface="楷体" pitchFamily="49" charset="-122"/>
              </a:rPr>
              <a:t>    信息披露费用交给</a:t>
            </a:r>
            <a:r>
              <a:rPr lang="zh-CN" altLang="en-US" b="1" dirty="0">
                <a:latin typeface="楷体" pitchFamily="49" charset="-122"/>
                <a:ea typeface="楷体" pitchFamily="49" charset="-122"/>
              </a:rPr>
              <a:t>深圳证券信息有限公司</a:t>
            </a:r>
            <a:r>
              <a:rPr lang="zh-CN" altLang="en-US" dirty="0">
                <a:latin typeface="楷体" pitchFamily="49" charset="-122"/>
                <a:ea typeface="楷体" pitchFamily="49" charset="-122"/>
              </a:rPr>
              <a:t>。</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    该公司由上海</a:t>
            </a:r>
            <a:r>
              <a:rPr lang="en-US" altLang="zh-CN" dirty="0">
                <a:latin typeface="楷体" pitchFamily="49" charset="-122"/>
                <a:ea typeface="楷体" pitchFamily="49" charset="-122"/>
              </a:rPr>
              <a:t>/</a:t>
            </a:r>
            <a:r>
              <a:rPr lang="zh-CN" altLang="en-US" dirty="0">
                <a:latin typeface="楷体" pitchFamily="49" charset="-122"/>
                <a:ea typeface="楷体" pitchFamily="49" charset="-122"/>
              </a:rPr>
              <a:t>深圳证券交易所授权，负责证券交易实时行情、上市公司信息公告的发布、经营和管理。</a:t>
            </a:r>
            <a:endParaRPr lang="en-US" altLang="zh-CN" dirty="0">
              <a:latin typeface="楷体" pitchFamily="49" charset="-122"/>
              <a:ea typeface="楷体" pitchFamily="49" charset="-122"/>
            </a:endParaRPr>
          </a:p>
          <a:p>
            <a:r>
              <a:rPr lang="en-US" altLang="zh-CN" dirty="0">
                <a:latin typeface="楷体" pitchFamily="49" charset="-122"/>
                <a:ea typeface="楷体" pitchFamily="49" charset="-122"/>
              </a:rPr>
              <a:t>  </a:t>
            </a:r>
            <a:r>
              <a:rPr lang="zh-CN" altLang="en-US" dirty="0">
                <a:latin typeface="楷体" pitchFamily="49" charset="-122"/>
                <a:ea typeface="楷体" pitchFamily="49" charset="-122"/>
              </a:rPr>
              <a:t>  全景网、巨潮网是其子公司，都是其发布平台之一。</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6765" y="428341"/>
            <a:ext cx="9601196" cy="1303867"/>
          </a:xfrm>
        </p:spPr>
        <p:txBody>
          <a:bodyPr/>
          <a:lstStyle/>
          <a:p>
            <a:r>
              <a:rPr lang="zh-CN" altLang="en-US" dirty="0"/>
              <a:t>股票的价格</a:t>
            </a:r>
          </a:p>
        </p:txBody>
      </p:sp>
      <p:pic>
        <p:nvPicPr>
          <p:cNvPr id="1029" name="Picture 5"/>
          <p:cNvPicPr>
            <a:picLocks noChangeAspect="1" noChangeArrowheads="1"/>
          </p:cNvPicPr>
          <p:nvPr/>
        </p:nvPicPr>
        <p:blipFill>
          <a:blip r:embed="rId2"/>
          <a:srcRect/>
          <a:stretch>
            <a:fillRect/>
          </a:stretch>
        </p:blipFill>
        <p:spPr bwMode="auto">
          <a:xfrm>
            <a:off x="727075" y="1436688"/>
            <a:ext cx="8248650" cy="4619625"/>
          </a:xfrm>
          <a:prstGeom prst="rect">
            <a:avLst/>
          </a:prstGeom>
          <a:noFill/>
          <a:ln w="9525">
            <a:noFill/>
            <a:miter lim="800000"/>
            <a:headEnd/>
            <a:tailEnd/>
          </a:ln>
          <a:effectLst/>
        </p:spPr>
      </p:pic>
      <p:pic>
        <p:nvPicPr>
          <p:cNvPr id="10" name="图片 9"/>
          <p:cNvPicPr>
            <a:picLocks noChangeAspect="1"/>
          </p:cNvPicPr>
          <p:nvPr/>
        </p:nvPicPr>
        <p:blipFill>
          <a:blip r:embed="rId3" cstate="print"/>
          <a:stretch>
            <a:fillRect/>
          </a:stretch>
        </p:blipFill>
        <p:spPr>
          <a:xfrm>
            <a:off x="7394487" y="5342048"/>
            <a:ext cx="4093468" cy="981477"/>
          </a:xfrm>
          <a:prstGeom prst="rect">
            <a:avLst/>
          </a:prstGeom>
        </p:spPr>
      </p:pic>
    </p:spTree>
    <p:extLst>
      <p:ext uri="{BB962C8B-B14F-4D97-AF65-F5344CB8AC3E}">
        <p14:creationId xmlns:p14="http://schemas.microsoft.com/office/powerpoint/2010/main" val="960249128"/>
      </p:ext>
    </p:extLst>
  </p:cSld>
  <p:clrMapOvr>
    <a:masterClrMapping/>
  </p:clrMapOvr>
  <p:transition advTm="112878"/>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1295401" y="861237"/>
            <a:ext cx="4371752" cy="5124893"/>
          </a:xfrm>
        </p:spPr>
        <p:txBody>
          <a:bodyPr>
            <a:normAutofit/>
          </a:bodyPr>
          <a:lstStyle/>
          <a:p>
            <a:pPr>
              <a:buNone/>
            </a:pPr>
            <a:r>
              <a:rPr lang="zh-CN" altLang="en-US" b="1" dirty="0">
                <a:latin typeface="华文楷体" pitchFamily="2" charset="-122"/>
                <a:ea typeface="华文楷体" pitchFamily="2" charset="-122"/>
              </a:rPr>
              <a:t>中国</a:t>
            </a:r>
            <a:r>
              <a:rPr lang="en-US" altLang="zh-CN" b="1" dirty="0">
                <a:latin typeface="华文楷体" pitchFamily="2" charset="-122"/>
                <a:ea typeface="华文楷体" pitchFamily="2" charset="-122"/>
              </a:rPr>
              <a:t>10</a:t>
            </a:r>
            <a:r>
              <a:rPr lang="zh-CN" altLang="en-US" b="1" dirty="0">
                <a:latin typeface="华文楷体" pitchFamily="2" charset="-122"/>
                <a:ea typeface="华文楷体" pitchFamily="2" charset="-122"/>
              </a:rPr>
              <a:t>大投行</a:t>
            </a:r>
            <a:r>
              <a:rPr lang="en-US" altLang="zh-CN" b="1" dirty="0">
                <a:latin typeface="华文楷体" pitchFamily="2" charset="-122"/>
                <a:ea typeface="华文楷体" pitchFamily="2" charset="-122"/>
              </a:rPr>
              <a:t>:</a:t>
            </a:r>
          </a:p>
          <a:p>
            <a:pPr lvl="1"/>
            <a:r>
              <a:rPr lang="zh-CN" altLang="en-US" b="1" dirty="0">
                <a:latin typeface="华文楷体" pitchFamily="2" charset="-122"/>
                <a:ea typeface="华文楷体" pitchFamily="2" charset="-122"/>
              </a:rPr>
              <a:t>中信证券</a:t>
            </a:r>
            <a:endParaRPr lang="en-US" altLang="zh-CN" b="1" dirty="0">
              <a:latin typeface="华文楷体" pitchFamily="2" charset="-122"/>
              <a:ea typeface="华文楷体" pitchFamily="2" charset="-122"/>
            </a:endParaRPr>
          </a:p>
          <a:p>
            <a:pPr lvl="1"/>
            <a:r>
              <a:rPr lang="zh-CN" altLang="en-US" b="1" dirty="0">
                <a:latin typeface="华文楷体" pitchFamily="2" charset="-122"/>
                <a:ea typeface="华文楷体" pitchFamily="2" charset="-122"/>
              </a:rPr>
              <a:t>中信建设</a:t>
            </a:r>
            <a:endParaRPr lang="en-US" altLang="zh-CN" b="1" dirty="0">
              <a:latin typeface="华文楷体" pitchFamily="2" charset="-122"/>
              <a:ea typeface="华文楷体" pitchFamily="2" charset="-122"/>
            </a:endParaRPr>
          </a:p>
          <a:p>
            <a:pPr lvl="1"/>
            <a:r>
              <a:rPr lang="zh-CN" altLang="en-US" b="1" dirty="0">
                <a:latin typeface="华文楷体" pitchFamily="2" charset="-122"/>
                <a:ea typeface="华文楷体" pitchFamily="2" charset="-122"/>
              </a:rPr>
              <a:t>招商证券</a:t>
            </a:r>
            <a:endParaRPr lang="en-US" altLang="zh-CN" b="1" dirty="0">
              <a:latin typeface="华文楷体" pitchFamily="2" charset="-122"/>
              <a:ea typeface="华文楷体" pitchFamily="2" charset="-122"/>
            </a:endParaRPr>
          </a:p>
          <a:p>
            <a:pPr lvl="1"/>
            <a:r>
              <a:rPr lang="zh-CN" altLang="en-US" b="1" dirty="0">
                <a:latin typeface="华文楷体" pitchFamily="2" charset="-122"/>
                <a:ea typeface="华文楷体" pitchFamily="2" charset="-122"/>
              </a:rPr>
              <a:t>中金公司</a:t>
            </a:r>
            <a:endParaRPr lang="en-US" altLang="zh-CN" b="1" dirty="0">
              <a:latin typeface="华文楷体" pitchFamily="2" charset="-122"/>
              <a:ea typeface="华文楷体" pitchFamily="2" charset="-122"/>
            </a:endParaRPr>
          </a:p>
          <a:p>
            <a:pPr lvl="1"/>
            <a:r>
              <a:rPr lang="zh-CN" altLang="en-US" b="1" dirty="0">
                <a:latin typeface="华文楷体" pitchFamily="2" charset="-122"/>
                <a:ea typeface="华文楷体" pitchFamily="2" charset="-122"/>
              </a:rPr>
              <a:t>华泰联合</a:t>
            </a:r>
            <a:endParaRPr lang="en-US" altLang="zh-CN" b="1" dirty="0">
              <a:latin typeface="华文楷体" pitchFamily="2" charset="-122"/>
              <a:ea typeface="华文楷体" pitchFamily="2" charset="-122"/>
            </a:endParaRPr>
          </a:p>
          <a:p>
            <a:pPr lvl="1"/>
            <a:r>
              <a:rPr lang="zh-CN" altLang="en-US" b="1" dirty="0">
                <a:latin typeface="华文楷体" pitchFamily="2" charset="-122"/>
                <a:ea typeface="华文楷体" pitchFamily="2" charset="-122"/>
              </a:rPr>
              <a:t>国泰君安</a:t>
            </a:r>
            <a:endParaRPr lang="en-US" altLang="zh-CN" b="1" dirty="0">
              <a:latin typeface="华文楷体" pitchFamily="2" charset="-122"/>
              <a:ea typeface="华文楷体" pitchFamily="2" charset="-122"/>
            </a:endParaRPr>
          </a:p>
          <a:p>
            <a:pPr lvl="1"/>
            <a:r>
              <a:rPr lang="zh-CN" altLang="en-US" b="1" dirty="0">
                <a:latin typeface="华文楷体" pitchFamily="2" charset="-122"/>
                <a:ea typeface="华文楷体" pitchFamily="2" charset="-122"/>
              </a:rPr>
              <a:t>光大证券</a:t>
            </a:r>
            <a:endParaRPr lang="en-US" altLang="zh-CN" b="1" dirty="0">
              <a:latin typeface="华文楷体" pitchFamily="2" charset="-122"/>
              <a:ea typeface="华文楷体" pitchFamily="2" charset="-122"/>
            </a:endParaRPr>
          </a:p>
          <a:p>
            <a:pPr lvl="1"/>
            <a:r>
              <a:rPr lang="zh-CN" altLang="en-US" b="1" dirty="0">
                <a:latin typeface="华文楷体" pitchFamily="2" charset="-122"/>
                <a:ea typeface="华文楷体" pitchFamily="2" charset="-122"/>
              </a:rPr>
              <a:t>海通证券</a:t>
            </a:r>
            <a:endParaRPr lang="en-US" altLang="zh-CN" b="1" dirty="0">
              <a:latin typeface="华文楷体" pitchFamily="2" charset="-122"/>
              <a:ea typeface="华文楷体" pitchFamily="2" charset="-122"/>
            </a:endParaRPr>
          </a:p>
          <a:p>
            <a:pPr lvl="1"/>
            <a:r>
              <a:rPr lang="zh-CN" altLang="en-US" b="1" dirty="0">
                <a:latin typeface="华文楷体" pitchFamily="2" charset="-122"/>
                <a:ea typeface="华文楷体" pitchFamily="2" charset="-122"/>
              </a:rPr>
              <a:t>广发证券</a:t>
            </a:r>
            <a:endParaRPr lang="en-US" altLang="zh-CN" b="1" dirty="0">
              <a:latin typeface="华文楷体" pitchFamily="2" charset="-122"/>
              <a:ea typeface="华文楷体" pitchFamily="2" charset="-122"/>
            </a:endParaRPr>
          </a:p>
          <a:p>
            <a:pPr lvl="1"/>
            <a:r>
              <a:rPr lang="zh-CN" altLang="en-US" b="1" dirty="0">
                <a:latin typeface="华文楷体" pitchFamily="2" charset="-122"/>
                <a:ea typeface="华文楷体" pitchFamily="2" charset="-122"/>
              </a:rPr>
              <a:t>中银国际</a:t>
            </a:r>
            <a:endParaRPr lang="zh-CN" altLang="en-US" dirty="0">
              <a:latin typeface="华文楷体" pitchFamily="2" charset="-122"/>
              <a:ea typeface="华文楷体" pitchFamily="2" charset="-122"/>
            </a:endParaRPr>
          </a:p>
        </p:txBody>
      </p:sp>
      <p:sp>
        <p:nvSpPr>
          <p:cNvPr id="7" name="内容占位符 5"/>
          <p:cNvSpPr txBox="1">
            <a:spLocks/>
          </p:cNvSpPr>
          <p:nvPr/>
        </p:nvSpPr>
        <p:spPr>
          <a:xfrm>
            <a:off x="7820248" y="865142"/>
            <a:ext cx="4371752" cy="5014631"/>
          </a:xfrm>
          <a:prstGeom prst="rect">
            <a:avLst/>
          </a:prstGeom>
        </p:spPr>
        <p:txBody>
          <a:bodyPr vert="horz" lIns="91440" tIns="45720" rIns="91440" bIns="45720" rtlCol="0" anchor="t">
            <a:noAutofit/>
          </a:bodyPr>
          <a:lstStyle/>
          <a:p>
            <a:pPr marL="285750" indent="-285750" defTabSz="457200">
              <a:spcBef>
                <a:spcPct val="20000"/>
              </a:spcBef>
              <a:spcAft>
                <a:spcPts val="600"/>
              </a:spcAft>
              <a:buClr>
                <a:schemeClr val="accent1"/>
              </a:buClr>
              <a:buSzPct val="115000"/>
            </a:pPr>
            <a:r>
              <a:rPr lang="zh-CN" altLang="en-US" sz="2400" b="1" dirty="0">
                <a:solidFill>
                  <a:schemeClr val="tx1">
                    <a:lumMod val="85000"/>
                    <a:lumOff val="15000"/>
                  </a:schemeClr>
                </a:solidFill>
                <a:latin typeface="华文楷体" pitchFamily="2" charset="-122"/>
                <a:ea typeface="华文楷体" pitchFamily="2" charset="-122"/>
              </a:rPr>
              <a:t>中国</a:t>
            </a:r>
            <a:r>
              <a:rPr lang="en-US" altLang="zh-CN" sz="2400" b="1" dirty="0">
                <a:solidFill>
                  <a:schemeClr val="tx1">
                    <a:lumMod val="85000"/>
                    <a:lumOff val="15000"/>
                  </a:schemeClr>
                </a:solidFill>
                <a:latin typeface="华文楷体" pitchFamily="2" charset="-122"/>
                <a:ea typeface="华文楷体" pitchFamily="2" charset="-122"/>
              </a:rPr>
              <a:t>10</a:t>
            </a:r>
            <a:r>
              <a:rPr lang="zh-CN" altLang="en-US" sz="2400" b="1" dirty="0">
                <a:solidFill>
                  <a:schemeClr val="tx1">
                    <a:lumMod val="85000"/>
                    <a:lumOff val="15000"/>
                  </a:schemeClr>
                </a:solidFill>
                <a:latin typeface="华文楷体" pitchFamily="2" charset="-122"/>
                <a:ea typeface="华文楷体" pitchFamily="2" charset="-122"/>
              </a:rPr>
              <a:t>大</a:t>
            </a:r>
            <a:r>
              <a:rPr lang="en-US" altLang="zh-CN" sz="2400" b="1" dirty="0">
                <a:solidFill>
                  <a:schemeClr val="tx1">
                    <a:lumMod val="85000"/>
                    <a:lumOff val="15000"/>
                  </a:schemeClr>
                </a:solidFill>
                <a:latin typeface="华文楷体" pitchFamily="2" charset="-122"/>
                <a:ea typeface="华文楷体" pitchFamily="2" charset="-122"/>
              </a:rPr>
              <a:t>PE/VC</a:t>
            </a:r>
          </a:p>
          <a:p>
            <a:pPr marL="742950" lvl="1" indent="-285750" defTabSz="457200">
              <a:spcBef>
                <a:spcPct val="20000"/>
              </a:spcBef>
              <a:spcAft>
                <a:spcPts val="600"/>
              </a:spcAft>
              <a:buClr>
                <a:schemeClr val="accent1"/>
              </a:buClr>
              <a:buSzPct val="115000"/>
              <a:buFont typeface="Arial"/>
              <a:buChar char="•"/>
            </a:pPr>
            <a:r>
              <a:rPr lang="zh-CN" altLang="en-US" sz="2000" b="1" dirty="0">
                <a:solidFill>
                  <a:schemeClr val="tx1">
                    <a:lumMod val="85000"/>
                    <a:lumOff val="15000"/>
                  </a:schemeClr>
                </a:solidFill>
                <a:latin typeface="华文楷体" pitchFamily="2" charset="-122"/>
                <a:ea typeface="华文楷体" pitchFamily="2" charset="-122"/>
              </a:rPr>
              <a:t>真格基金</a:t>
            </a:r>
            <a:endParaRPr lang="en-US" altLang="zh-CN" sz="2000" b="1" dirty="0">
              <a:solidFill>
                <a:schemeClr val="tx1">
                  <a:lumMod val="85000"/>
                  <a:lumOff val="15000"/>
                </a:schemeClr>
              </a:solidFill>
              <a:latin typeface="华文楷体" pitchFamily="2" charset="-122"/>
              <a:ea typeface="华文楷体" pitchFamily="2" charset="-122"/>
            </a:endParaRPr>
          </a:p>
          <a:p>
            <a:pPr marL="742950" lvl="1" indent="-285750" defTabSz="457200">
              <a:spcBef>
                <a:spcPct val="20000"/>
              </a:spcBef>
              <a:spcAft>
                <a:spcPts val="600"/>
              </a:spcAft>
              <a:buClr>
                <a:schemeClr val="accent1"/>
              </a:buClr>
              <a:buSzPct val="115000"/>
              <a:buFont typeface="Arial"/>
              <a:buChar char="•"/>
            </a:pPr>
            <a:r>
              <a:rPr lang="en-US" altLang="zh-CN" sz="2000" b="1" dirty="0">
                <a:solidFill>
                  <a:schemeClr val="tx1">
                    <a:lumMod val="85000"/>
                    <a:lumOff val="15000"/>
                  </a:schemeClr>
                </a:solidFill>
                <a:latin typeface="华文楷体" pitchFamily="2" charset="-122"/>
                <a:ea typeface="华文楷体" pitchFamily="2" charset="-122"/>
              </a:rPr>
              <a:t>IDG</a:t>
            </a:r>
            <a:r>
              <a:rPr lang="zh-CN" altLang="en-US" sz="2000" b="1" dirty="0">
                <a:solidFill>
                  <a:schemeClr val="tx1">
                    <a:lumMod val="85000"/>
                    <a:lumOff val="15000"/>
                  </a:schemeClr>
                </a:solidFill>
                <a:latin typeface="华文楷体" pitchFamily="2" charset="-122"/>
                <a:ea typeface="华文楷体" pitchFamily="2" charset="-122"/>
              </a:rPr>
              <a:t>资本</a:t>
            </a:r>
            <a:endParaRPr lang="en-US" altLang="zh-CN" sz="2000" b="1" dirty="0">
              <a:solidFill>
                <a:schemeClr val="tx1">
                  <a:lumMod val="85000"/>
                  <a:lumOff val="15000"/>
                </a:schemeClr>
              </a:solidFill>
              <a:latin typeface="华文楷体" pitchFamily="2" charset="-122"/>
              <a:ea typeface="华文楷体" pitchFamily="2" charset="-122"/>
            </a:endParaRPr>
          </a:p>
          <a:p>
            <a:pPr marL="742950" lvl="1" indent="-285750" defTabSz="457200">
              <a:spcBef>
                <a:spcPct val="20000"/>
              </a:spcBef>
              <a:spcAft>
                <a:spcPts val="600"/>
              </a:spcAft>
              <a:buClr>
                <a:schemeClr val="accent1"/>
              </a:buClr>
              <a:buSzPct val="115000"/>
              <a:buFont typeface="Arial"/>
              <a:buChar char="•"/>
            </a:pPr>
            <a:r>
              <a:rPr lang="zh-CN" altLang="en-US" sz="2000" b="1" dirty="0">
                <a:solidFill>
                  <a:schemeClr val="tx1">
                    <a:lumMod val="85000"/>
                    <a:lumOff val="15000"/>
                  </a:schemeClr>
                </a:solidFill>
                <a:latin typeface="华文楷体" pitchFamily="2" charset="-122"/>
                <a:ea typeface="华文楷体" pitchFamily="2" charset="-122"/>
              </a:rPr>
              <a:t>经纬中国</a:t>
            </a:r>
            <a:endParaRPr lang="en-US" altLang="zh-CN" sz="2000" b="1" dirty="0">
              <a:solidFill>
                <a:schemeClr val="tx1">
                  <a:lumMod val="85000"/>
                  <a:lumOff val="15000"/>
                </a:schemeClr>
              </a:solidFill>
              <a:latin typeface="华文楷体" pitchFamily="2" charset="-122"/>
              <a:ea typeface="华文楷体" pitchFamily="2" charset="-122"/>
            </a:endParaRPr>
          </a:p>
          <a:p>
            <a:pPr marL="742950" lvl="1" indent="-285750" defTabSz="457200">
              <a:spcBef>
                <a:spcPct val="20000"/>
              </a:spcBef>
              <a:spcAft>
                <a:spcPts val="600"/>
              </a:spcAft>
              <a:buClr>
                <a:schemeClr val="accent1"/>
              </a:buClr>
              <a:buSzPct val="115000"/>
              <a:buFont typeface="Arial"/>
              <a:buChar char="•"/>
            </a:pPr>
            <a:r>
              <a:rPr lang="zh-CN" altLang="en-US" sz="2000" b="1" dirty="0">
                <a:solidFill>
                  <a:schemeClr val="tx1">
                    <a:lumMod val="85000"/>
                    <a:lumOff val="15000"/>
                  </a:schemeClr>
                </a:solidFill>
                <a:latin typeface="华文楷体" pitchFamily="2" charset="-122"/>
                <a:ea typeface="华文楷体" pitchFamily="2" charset="-122"/>
              </a:rPr>
              <a:t>红杉中国</a:t>
            </a:r>
            <a:endParaRPr lang="en-US" altLang="zh-CN" sz="2000" b="1" dirty="0">
              <a:solidFill>
                <a:schemeClr val="tx1">
                  <a:lumMod val="85000"/>
                  <a:lumOff val="15000"/>
                </a:schemeClr>
              </a:solidFill>
              <a:latin typeface="华文楷体" pitchFamily="2" charset="-122"/>
              <a:ea typeface="华文楷体" pitchFamily="2" charset="-122"/>
            </a:endParaRPr>
          </a:p>
          <a:p>
            <a:pPr marL="742950" lvl="1" indent="-285750" defTabSz="457200">
              <a:spcBef>
                <a:spcPct val="20000"/>
              </a:spcBef>
              <a:spcAft>
                <a:spcPts val="600"/>
              </a:spcAft>
              <a:buClr>
                <a:schemeClr val="accent1"/>
              </a:buClr>
              <a:buSzPct val="115000"/>
              <a:buFont typeface="Arial"/>
              <a:buChar char="•"/>
            </a:pPr>
            <a:r>
              <a:rPr lang="zh-CN" altLang="en-US" sz="2000" b="1" dirty="0">
                <a:solidFill>
                  <a:schemeClr val="tx1">
                    <a:lumMod val="85000"/>
                    <a:lumOff val="15000"/>
                  </a:schemeClr>
                </a:solidFill>
                <a:latin typeface="华文楷体" pitchFamily="2" charset="-122"/>
                <a:ea typeface="华文楷体" pitchFamily="2" charset="-122"/>
              </a:rPr>
              <a:t>创东方</a:t>
            </a:r>
            <a:endParaRPr lang="en-US" altLang="zh-CN" sz="2000" b="1" dirty="0">
              <a:solidFill>
                <a:schemeClr val="tx1">
                  <a:lumMod val="85000"/>
                  <a:lumOff val="15000"/>
                </a:schemeClr>
              </a:solidFill>
              <a:latin typeface="华文楷体" pitchFamily="2" charset="-122"/>
              <a:ea typeface="华文楷体" pitchFamily="2" charset="-122"/>
            </a:endParaRPr>
          </a:p>
          <a:p>
            <a:pPr marL="742950" lvl="1" indent="-285750" defTabSz="457200">
              <a:spcBef>
                <a:spcPct val="20000"/>
              </a:spcBef>
              <a:spcAft>
                <a:spcPts val="600"/>
              </a:spcAft>
              <a:buClr>
                <a:schemeClr val="accent1"/>
              </a:buClr>
              <a:buSzPct val="115000"/>
              <a:buFont typeface="Arial"/>
              <a:buChar char="•"/>
            </a:pPr>
            <a:r>
              <a:rPr lang="zh-CN" altLang="en-US" sz="2000" b="1" dirty="0">
                <a:solidFill>
                  <a:schemeClr val="tx1">
                    <a:lumMod val="85000"/>
                    <a:lumOff val="15000"/>
                  </a:schemeClr>
                </a:solidFill>
                <a:latin typeface="华文楷体" pitchFamily="2" charset="-122"/>
                <a:ea typeface="华文楷体" pitchFamily="2" charset="-122"/>
              </a:rPr>
              <a:t>华创资本</a:t>
            </a:r>
            <a:endParaRPr lang="en-US" altLang="zh-CN" sz="2000" b="1" dirty="0">
              <a:solidFill>
                <a:schemeClr val="tx1">
                  <a:lumMod val="85000"/>
                  <a:lumOff val="15000"/>
                </a:schemeClr>
              </a:solidFill>
              <a:latin typeface="华文楷体" pitchFamily="2" charset="-122"/>
              <a:ea typeface="华文楷体" pitchFamily="2" charset="-122"/>
            </a:endParaRPr>
          </a:p>
          <a:p>
            <a:pPr marL="742950" lvl="1" indent="-285750" defTabSz="457200">
              <a:spcBef>
                <a:spcPct val="20000"/>
              </a:spcBef>
              <a:spcAft>
                <a:spcPts val="600"/>
              </a:spcAft>
              <a:buClr>
                <a:schemeClr val="accent1"/>
              </a:buClr>
              <a:buSzPct val="115000"/>
              <a:buFont typeface="Arial"/>
              <a:buChar char="•"/>
            </a:pPr>
            <a:r>
              <a:rPr lang="zh-CN" altLang="en-US" sz="2000" b="1" dirty="0">
                <a:solidFill>
                  <a:schemeClr val="tx1">
                    <a:lumMod val="85000"/>
                    <a:lumOff val="15000"/>
                  </a:schemeClr>
                </a:solidFill>
                <a:latin typeface="华文楷体" pitchFamily="2" charset="-122"/>
                <a:ea typeface="华文楷体" pitchFamily="2" charset="-122"/>
              </a:rPr>
              <a:t>梅花天使</a:t>
            </a:r>
            <a:endParaRPr lang="en-US" altLang="zh-CN" sz="2000" b="1" dirty="0">
              <a:solidFill>
                <a:schemeClr val="tx1">
                  <a:lumMod val="85000"/>
                  <a:lumOff val="15000"/>
                </a:schemeClr>
              </a:solidFill>
              <a:latin typeface="华文楷体" pitchFamily="2" charset="-122"/>
              <a:ea typeface="华文楷体" pitchFamily="2" charset="-122"/>
            </a:endParaRPr>
          </a:p>
          <a:p>
            <a:pPr marL="742950" lvl="1" indent="-285750" defTabSz="457200">
              <a:spcBef>
                <a:spcPct val="20000"/>
              </a:spcBef>
              <a:spcAft>
                <a:spcPts val="600"/>
              </a:spcAft>
              <a:buClr>
                <a:schemeClr val="accent1"/>
              </a:buClr>
              <a:buSzPct val="115000"/>
              <a:buFont typeface="Arial"/>
              <a:buChar char="•"/>
            </a:pPr>
            <a:r>
              <a:rPr lang="zh-CN" altLang="en-US" sz="2000" b="1" dirty="0">
                <a:solidFill>
                  <a:schemeClr val="tx1">
                    <a:lumMod val="85000"/>
                    <a:lumOff val="15000"/>
                  </a:schemeClr>
                </a:solidFill>
                <a:latin typeface="华文楷体" pitchFamily="2" charset="-122"/>
                <a:ea typeface="华文楷体" pitchFamily="2" charset="-122"/>
              </a:rPr>
              <a:t>险峰长青</a:t>
            </a:r>
            <a:endParaRPr lang="en-US" altLang="zh-CN" sz="2000" b="1" dirty="0">
              <a:solidFill>
                <a:schemeClr val="tx1">
                  <a:lumMod val="85000"/>
                  <a:lumOff val="15000"/>
                </a:schemeClr>
              </a:solidFill>
              <a:latin typeface="华文楷体" pitchFamily="2" charset="-122"/>
              <a:ea typeface="华文楷体" pitchFamily="2" charset="-122"/>
            </a:endParaRPr>
          </a:p>
          <a:p>
            <a:pPr marL="742950" lvl="1" indent="-285750" defTabSz="457200">
              <a:spcBef>
                <a:spcPct val="20000"/>
              </a:spcBef>
              <a:spcAft>
                <a:spcPts val="600"/>
              </a:spcAft>
              <a:buClr>
                <a:schemeClr val="accent1"/>
              </a:buClr>
              <a:buSzPct val="115000"/>
              <a:buFont typeface="Arial"/>
              <a:buChar char="•"/>
            </a:pPr>
            <a:r>
              <a:rPr lang="zh-CN" altLang="en-US" sz="2000" b="1" dirty="0">
                <a:solidFill>
                  <a:schemeClr val="tx1">
                    <a:lumMod val="85000"/>
                    <a:lumOff val="15000"/>
                  </a:schemeClr>
                </a:solidFill>
                <a:latin typeface="华文楷体" pitchFamily="2" charset="-122"/>
                <a:ea typeface="华文楷体" pitchFamily="2" charset="-122"/>
              </a:rPr>
              <a:t>源码资本</a:t>
            </a:r>
            <a:endParaRPr lang="en-US" altLang="zh-CN" sz="2000" b="1" dirty="0">
              <a:solidFill>
                <a:schemeClr val="tx1">
                  <a:lumMod val="85000"/>
                  <a:lumOff val="15000"/>
                </a:schemeClr>
              </a:solidFill>
              <a:latin typeface="华文楷体" pitchFamily="2" charset="-122"/>
              <a:ea typeface="华文楷体" pitchFamily="2" charset="-122"/>
            </a:endParaRPr>
          </a:p>
          <a:p>
            <a:pPr marL="742950" lvl="1" indent="-285750" defTabSz="457200">
              <a:spcBef>
                <a:spcPct val="20000"/>
              </a:spcBef>
              <a:spcAft>
                <a:spcPts val="600"/>
              </a:spcAft>
              <a:buClr>
                <a:schemeClr val="accent1"/>
              </a:buClr>
              <a:buSzPct val="115000"/>
              <a:buFont typeface="Arial"/>
              <a:buChar char="•"/>
            </a:pPr>
            <a:r>
              <a:rPr lang="zh-CN" altLang="en-US" sz="2000" b="1" dirty="0">
                <a:solidFill>
                  <a:schemeClr val="tx1">
                    <a:lumMod val="85000"/>
                    <a:lumOff val="15000"/>
                  </a:schemeClr>
                </a:solidFill>
                <a:latin typeface="华文楷体" pitchFamily="2" charset="-122"/>
                <a:ea typeface="华文楷体" pitchFamily="2" charset="-122"/>
              </a:rPr>
              <a:t>顺为资本</a:t>
            </a:r>
          </a:p>
        </p:txBody>
      </p:sp>
      <p:sp>
        <p:nvSpPr>
          <p:cNvPr id="9" name="内容占位符 5"/>
          <p:cNvSpPr txBox="1">
            <a:spLocks/>
          </p:cNvSpPr>
          <p:nvPr/>
        </p:nvSpPr>
        <p:spPr>
          <a:xfrm>
            <a:off x="3854072" y="877941"/>
            <a:ext cx="4371752" cy="5014631"/>
          </a:xfrm>
          <a:prstGeom prst="rect">
            <a:avLst/>
          </a:prstGeom>
        </p:spPr>
        <p:txBody>
          <a:bodyPr vert="horz" lIns="91440" tIns="45720" rIns="91440" bIns="45720" rtlCol="0" anchor="t">
            <a:noAutofit/>
          </a:bodyPr>
          <a:lstStyle/>
          <a:p>
            <a:pPr marL="285750" lvl="0" indent="-285750" defTabSz="457200">
              <a:spcBef>
                <a:spcPct val="20000"/>
              </a:spcBef>
              <a:spcAft>
                <a:spcPts val="600"/>
              </a:spcAft>
              <a:buClr>
                <a:schemeClr val="accent1"/>
              </a:buClr>
              <a:buSzPct val="115000"/>
            </a:pPr>
            <a:r>
              <a:rPr lang="zh-CN" altLang="en-US" sz="2400" b="1" dirty="0">
                <a:solidFill>
                  <a:schemeClr val="tx1">
                    <a:lumMod val="85000"/>
                    <a:lumOff val="15000"/>
                  </a:schemeClr>
                </a:solidFill>
                <a:latin typeface="华文楷体" pitchFamily="2" charset="-122"/>
                <a:ea typeface="华文楷体" pitchFamily="2" charset="-122"/>
              </a:rPr>
              <a:t>中国</a:t>
            </a:r>
            <a:r>
              <a:rPr lang="en-US" altLang="zh-CN" sz="2400" b="1" dirty="0">
                <a:solidFill>
                  <a:schemeClr val="tx1">
                    <a:lumMod val="85000"/>
                    <a:lumOff val="15000"/>
                  </a:schemeClr>
                </a:solidFill>
                <a:latin typeface="华文楷体" pitchFamily="2" charset="-122"/>
                <a:ea typeface="华文楷体" pitchFamily="2" charset="-122"/>
              </a:rPr>
              <a:t>10</a:t>
            </a:r>
            <a:r>
              <a:rPr lang="zh-CN" altLang="en-US" sz="2400" b="1" dirty="0">
                <a:solidFill>
                  <a:schemeClr val="tx1">
                    <a:lumMod val="85000"/>
                    <a:lumOff val="15000"/>
                  </a:schemeClr>
                </a:solidFill>
                <a:latin typeface="华文楷体" pitchFamily="2" charset="-122"/>
                <a:ea typeface="华文楷体" pitchFamily="2" charset="-122"/>
              </a:rPr>
              <a:t>大战略机构投资者</a:t>
            </a:r>
            <a:endParaRPr lang="en-US" altLang="zh-CN" sz="2400" b="1" dirty="0">
              <a:solidFill>
                <a:schemeClr val="tx1">
                  <a:lumMod val="85000"/>
                  <a:lumOff val="15000"/>
                </a:schemeClr>
              </a:solidFill>
              <a:latin typeface="华文楷体" pitchFamily="2" charset="-122"/>
              <a:ea typeface="华文楷体" pitchFamily="2" charset="-122"/>
            </a:endParaRPr>
          </a:p>
          <a:p>
            <a:pPr marL="742950" lvl="1" indent="-285750" defTabSz="457200">
              <a:spcBef>
                <a:spcPct val="20000"/>
              </a:spcBef>
              <a:spcAft>
                <a:spcPts val="600"/>
              </a:spcAft>
              <a:buClr>
                <a:schemeClr val="accent1"/>
              </a:buClr>
              <a:buSzPct val="115000"/>
              <a:buFont typeface="Arial"/>
              <a:buChar char="•"/>
            </a:pPr>
            <a:r>
              <a:rPr lang="en-US" altLang="zh-CN" sz="2000" b="1" dirty="0">
                <a:solidFill>
                  <a:schemeClr val="tx1">
                    <a:lumMod val="85000"/>
                    <a:lumOff val="15000"/>
                  </a:schemeClr>
                </a:solidFill>
                <a:latin typeface="华文楷体" pitchFamily="2" charset="-122"/>
                <a:ea typeface="华文楷体" pitchFamily="2" charset="-122"/>
              </a:rPr>
              <a:t>IDG</a:t>
            </a:r>
            <a:r>
              <a:rPr lang="zh-CN" altLang="en-US" sz="2000" b="1" dirty="0">
                <a:solidFill>
                  <a:schemeClr val="tx1">
                    <a:lumMod val="85000"/>
                    <a:lumOff val="15000"/>
                  </a:schemeClr>
                </a:solidFill>
                <a:latin typeface="华文楷体" pitchFamily="2" charset="-122"/>
                <a:ea typeface="华文楷体" pitchFamily="2" charset="-122"/>
              </a:rPr>
              <a:t>资本</a:t>
            </a:r>
            <a:endParaRPr lang="en-US" altLang="zh-CN" sz="2000" b="1" dirty="0">
              <a:solidFill>
                <a:schemeClr val="tx1">
                  <a:lumMod val="85000"/>
                  <a:lumOff val="15000"/>
                </a:schemeClr>
              </a:solidFill>
              <a:latin typeface="华文楷体" pitchFamily="2" charset="-122"/>
              <a:ea typeface="华文楷体" pitchFamily="2" charset="-122"/>
            </a:endParaRPr>
          </a:p>
          <a:p>
            <a:pPr marL="742950" lvl="1" indent="-285750" defTabSz="457200">
              <a:spcBef>
                <a:spcPct val="20000"/>
              </a:spcBef>
              <a:spcAft>
                <a:spcPts val="600"/>
              </a:spcAft>
              <a:buClr>
                <a:schemeClr val="accent1"/>
              </a:buClr>
              <a:buSzPct val="115000"/>
              <a:buFont typeface="Arial"/>
              <a:buChar char="•"/>
            </a:pPr>
            <a:r>
              <a:rPr lang="en-US" altLang="zh-CN" sz="2000" b="1" dirty="0">
                <a:solidFill>
                  <a:schemeClr val="tx1">
                    <a:lumMod val="85000"/>
                    <a:lumOff val="15000"/>
                  </a:schemeClr>
                </a:solidFill>
                <a:latin typeface="华文楷体" pitchFamily="2" charset="-122"/>
                <a:ea typeface="华文楷体" pitchFamily="2" charset="-122"/>
              </a:rPr>
              <a:t>IDG</a:t>
            </a:r>
            <a:r>
              <a:rPr lang="zh-CN" altLang="en-US" sz="2000" b="1" dirty="0">
                <a:solidFill>
                  <a:schemeClr val="tx1">
                    <a:lumMod val="85000"/>
                    <a:lumOff val="15000"/>
                  </a:schemeClr>
                </a:solidFill>
                <a:latin typeface="华文楷体" pitchFamily="2" charset="-122"/>
                <a:ea typeface="华文楷体" pitchFamily="2" charset="-122"/>
              </a:rPr>
              <a:t>资本</a:t>
            </a:r>
            <a:endParaRPr lang="en-US" altLang="zh-CN" sz="2000" b="1" dirty="0">
              <a:solidFill>
                <a:schemeClr val="tx1">
                  <a:lumMod val="85000"/>
                  <a:lumOff val="15000"/>
                </a:schemeClr>
              </a:solidFill>
              <a:latin typeface="华文楷体" pitchFamily="2" charset="-122"/>
              <a:ea typeface="华文楷体" pitchFamily="2" charset="-122"/>
            </a:endParaRPr>
          </a:p>
          <a:p>
            <a:pPr marL="742950" lvl="1" indent="-285750" defTabSz="457200">
              <a:spcBef>
                <a:spcPct val="20000"/>
              </a:spcBef>
              <a:spcAft>
                <a:spcPts val="600"/>
              </a:spcAft>
              <a:buClr>
                <a:schemeClr val="accent1"/>
              </a:buClr>
              <a:buSzPct val="115000"/>
              <a:buFont typeface="Arial"/>
              <a:buChar char="•"/>
            </a:pPr>
            <a:r>
              <a:rPr lang="zh-CN" altLang="en-US" sz="2000" b="1" dirty="0">
                <a:solidFill>
                  <a:schemeClr val="tx1">
                    <a:lumMod val="85000"/>
                    <a:lumOff val="15000"/>
                  </a:schemeClr>
                </a:solidFill>
                <a:latin typeface="华文楷体" pitchFamily="2" charset="-122"/>
                <a:ea typeface="华文楷体" pitchFamily="2" charset="-122"/>
              </a:rPr>
              <a:t>深圳市创新投资</a:t>
            </a:r>
            <a:endParaRPr lang="en-US" altLang="zh-CN" sz="2000" b="1" dirty="0">
              <a:solidFill>
                <a:schemeClr val="tx1">
                  <a:lumMod val="85000"/>
                  <a:lumOff val="15000"/>
                </a:schemeClr>
              </a:solidFill>
              <a:latin typeface="华文楷体" pitchFamily="2" charset="-122"/>
              <a:ea typeface="华文楷体" pitchFamily="2" charset="-122"/>
            </a:endParaRPr>
          </a:p>
          <a:p>
            <a:pPr marL="742950" lvl="1" indent="-285750" defTabSz="457200">
              <a:spcBef>
                <a:spcPct val="20000"/>
              </a:spcBef>
              <a:spcAft>
                <a:spcPts val="600"/>
              </a:spcAft>
              <a:buClr>
                <a:schemeClr val="accent1"/>
              </a:buClr>
              <a:buSzPct val="115000"/>
              <a:buFont typeface="Arial"/>
              <a:buChar char="•"/>
            </a:pPr>
            <a:r>
              <a:rPr lang="zh-CN" altLang="en-US" sz="2000" b="1" dirty="0">
                <a:solidFill>
                  <a:schemeClr val="tx1">
                    <a:lumMod val="85000"/>
                    <a:lumOff val="15000"/>
                  </a:schemeClr>
                </a:solidFill>
                <a:latin typeface="华文楷体" pitchFamily="2" charset="-122"/>
                <a:ea typeface="华文楷体" pitchFamily="2" charset="-122"/>
              </a:rPr>
              <a:t>晨兴资本</a:t>
            </a:r>
            <a:endParaRPr lang="en-US" altLang="zh-CN" sz="2000" b="1" dirty="0">
              <a:solidFill>
                <a:schemeClr val="tx1">
                  <a:lumMod val="85000"/>
                  <a:lumOff val="15000"/>
                </a:schemeClr>
              </a:solidFill>
              <a:latin typeface="华文楷体" pitchFamily="2" charset="-122"/>
              <a:ea typeface="华文楷体" pitchFamily="2" charset="-122"/>
            </a:endParaRPr>
          </a:p>
          <a:p>
            <a:pPr marL="742950" lvl="1" indent="-285750" defTabSz="457200">
              <a:spcBef>
                <a:spcPct val="20000"/>
              </a:spcBef>
              <a:spcAft>
                <a:spcPts val="600"/>
              </a:spcAft>
              <a:buClr>
                <a:schemeClr val="accent1"/>
              </a:buClr>
              <a:buSzPct val="115000"/>
              <a:buFont typeface="Arial"/>
              <a:buChar char="•"/>
            </a:pPr>
            <a:r>
              <a:rPr lang="zh-CN" altLang="en-US" sz="2000" b="1" dirty="0">
                <a:solidFill>
                  <a:schemeClr val="tx1">
                    <a:lumMod val="85000"/>
                    <a:lumOff val="15000"/>
                  </a:schemeClr>
                </a:solidFill>
                <a:latin typeface="华文楷体" pitchFamily="2" charset="-122"/>
                <a:ea typeface="华文楷体" pitchFamily="2" charset="-122"/>
              </a:rPr>
              <a:t>金沙江创投</a:t>
            </a:r>
            <a:endParaRPr lang="en-US" altLang="zh-CN" sz="2000" b="1" dirty="0">
              <a:solidFill>
                <a:schemeClr val="tx1">
                  <a:lumMod val="85000"/>
                  <a:lumOff val="15000"/>
                </a:schemeClr>
              </a:solidFill>
              <a:latin typeface="华文楷体" pitchFamily="2" charset="-122"/>
              <a:ea typeface="华文楷体" pitchFamily="2" charset="-122"/>
            </a:endParaRPr>
          </a:p>
          <a:p>
            <a:pPr marL="742950" lvl="1" indent="-285750" defTabSz="457200">
              <a:spcBef>
                <a:spcPct val="20000"/>
              </a:spcBef>
              <a:spcAft>
                <a:spcPts val="600"/>
              </a:spcAft>
              <a:buClr>
                <a:schemeClr val="accent1"/>
              </a:buClr>
              <a:buSzPct val="115000"/>
              <a:buFont typeface="Arial"/>
              <a:buChar char="•"/>
            </a:pPr>
            <a:r>
              <a:rPr lang="zh-CN" altLang="en-US" sz="2000" b="1" dirty="0">
                <a:solidFill>
                  <a:schemeClr val="tx1">
                    <a:lumMod val="85000"/>
                    <a:lumOff val="15000"/>
                  </a:schemeClr>
                </a:solidFill>
                <a:latin typeface="华文楷体" pitchFamily="2" charset="-122"/>
                <a:ea typeface="华文楷体" pitchFamily="2" charset="-122"/>
              </a:rPr>
              <a:t>创新工场</a:t>
            </a:r>
            <a:endParaRPr lang="en-US" altLang="zh-CN" sz="2000" b="1" dirty="0">
              <a:solidFill>
                <a:schemeClr val="tx1">
                  <a:lumMod val="85000"/>
                  <a:lumOff val="15000"/>
                </a:schemeClr>
              </a:solidFill>
              <a:latin typeface="华文楷体" pitchFamily="2" charset="-122"/>
              <a:ea typeface="华文楷体" pitchFamily="2" charset="-122"/>
            </a:endParaRPr>
          </a:p>
          <a:p>
            <a:pPr marL="742950" lvl="1" indent="-285750" defTabSz="457200">
              <a:spcBef>
                <a:spcPct val="20000"/>
              </a:spcBef>
              <a:spcAft>
                <a:spcPts val="600"/>
              </a:spcAft>
              <a:buClr>
                <a:schemeClr val="accent1"/>
              </a:buClr>
              <a:buSzPct val="115000"/>
              <a:buFont typeface="Arial"/>
              <a:buChar char="•"/>
            </a:pPr>
            <a:r>
              <a:rPr lang="zh-CN" altLang="en-US" sz="2000" b="1" dirty="0">
                <a:solidFill>
                  <a:schemeClr val="tx1">
                    <a:lumMod val="85000"/>
                    <a:lumOff val="15000"/>
                  </a:schemeClr>
                </a:solidFill>
                <a:latin typeface="华文楷体" pitchFamily="2" charset="-122"/>
                <a:ea typeface="华文楷体" pitchFamily="2" charset="-122"/>
              </a:rPr>
              <a:t>君联资本</a:t>
            </a:r>
            <a:endParaRPr lang="en-US" altLang="zh-CN" sz="2000" b="1" dirty="0">
              <a:solidFill>
                <a:schemeClr val="tx1">
                  <a:lumMod val="85000"/>
                  <a:lumOff val="15000"/>
                </a:schemeClr>
              </a:solidFill>
              <a:latin typeface="华文楷体" pitchFamily="2" charset="-122"/>
              <a:ea typeface="华文楷体" pitchFamily="2" charset="-122"/>
            </a:endParaRPr>
          </a:p>
          <a:p>
            <a:pPr marL="742950" lvl="1" indent="-285750" defTabSz="457200">
              <a:spcBef>
                <a:spcPct val="20000"/>
              </a:spcBef>
              <a:spcAft>
                <a:spcPts val="600"/>
              </a:spcAft>
              <a:buClr>
                <a:schemeClr val="accent1"/>
              </a:buClr>
              <a:buSzPct val="115000"/>
              <a:buFont typeface="Arial"/>
              <a:buChar char="•"/>
            </a:pPr>
            <a:r>
              <a:rPr lang="en-US" altLang="zh-CN" sz="2000" b="1" dirty="0">
                <a:solidFill>
                  <a:schemeClr val="tx1">
                    <a:lumMod val="85000"/>
                    <a:lumOff val="15000"/>
                  </a:schemeClr>
                </a:solidFill>
                <a:latin typeface="华文楷体" pitchFamily="2" charset="-122"/>
                <a:ea typeface="华文楷体" pitchFamily="2" charset="-122"/>
              </a:rPr>
              <a:t>GGV</a:t>
            </a:r>
            <a:r>
              <a:rPr lang="zh-CN" altLang="en-US" sz="2000" b="1" dirty="0">
                <a:solidFill>
                  <a:schemeClr val="tx1">
                    <a:lumMod val="85000"/>
                    <a:lumOff val="15000"/>
                  </a:schemeClr>
                </a:solidFill>
                <a:latin typeface="华文楷体" pitchFamily="2" charset="-122"/>
                <a:ea typeface="华文楷体" pitchFamily="2" charset="-122"/>
              </a:rPr>
              <a:t>纪源资本</a:t>
            </a:r>
            <a:endParaRPr lang="en-US" altLang="zh-CN" sz="2000" b="1" dirty="0">
              <a:solidFill>
                <a:schemeClr val="tx1">
                  <a:lumMod val="85000"/>
                  <a:lumOff val="15000"/>
                </a:schemeClr>
              </a:solidFill>
              <a:latin typeface="华文楷体" pitchFamily="2" charset="-122"/>
              <a:ea typeface="华文楷体" pitchFamily="2" charset="-122"/>
            </a:endParaRPr>
          </a:p>
          <a:p>
            <a:pPr marL="742950" lvl="1" indent="-285750" defTabSz="457200">
              <a:spcBef>
                <a:spcPct val="20000"/>
              </a:spcBef>
              <a:spcAft>
                <a:spcPts val="600"/>
              </a:spcAft>
              <a:buClr>
                <a:schemeClr val="accent1"/>
              </a:buClr>
              <a:buSzPct val="115000"/>
              <a:buFont typeface="Arial"/>
              <a:buChar char="•"/>
            </a:pPr>
            <a:r>
              <a:rPr lang="zh-CN" altLang="en-US" sz="2000" b="1" dirty="0">
                <a:solidFill>
                  <a:schemeClr val="tx1">
                    <a:lumMod val="85000"/>
                    <a:lumOff val="15000"/>
                  </a:schemeClr>
                </a:solidFill>
                <a:latin typeface="华文楷体" pitchFamily="2" charset="-122"/>
                <a:ea typeface="华文楷体" pitchFamily="2" charset="-122"/>
              </a:rPr>
              <a:t>达晨财智</a:t>
            </a:r>
            <a:endParaRPr lang="en-US" altLang="zh-CN" sz="2000" b="1" dirty="0">
              <a:solidFill>
                <a:schemeClr val="tx1">
                  <a:lumMod val="85000"/>
                  <a:lumOff val="15000"/>
                </a:schemeClr>
              </a:solidFill>
              <a:latin typeface="华文楷体" pitchFamily="2" charset="-122"/>
              <a:ea typeface="华文楷体" pitchFamily="2" charset="-122"/>
            </a:endParaRPr>
          </a:p>
          <a:p>
            <a:pPr marL="742950" lvl="1" indent="-285750" defTabSz="457200">
              <a:spcBef>
                <a:spcPct val="20000"/>
              </a:spcBef>
              <a:spcAft>
                <a:spcPts val="600"/>
              </a:spcAft>
              <a:buClr>
                <a:schemeClr val="accent1"/>
              </a:buClr>
              <a:buSzPct val="115000"/>
              <a:buFont typeface="Arial"/>
              <a:buChar char="•"/>
            </a:pPr>
            <a:r>
              <a:rPr lang="zh-CN" altLang="en-US" sz="2000" b="1" dirty="0">
                <a:solidFill>
                  <a:schemeClr val="tx1">
                    <a:lumMod val="85000"/>
                    <a:lumOff val="15000"/>
                  </a:schemeClr>
                </a:solidFill>
                <a:latin typeface="华文楷体" pitchFamily="2" charset="-122"/>
                <a:ea typeface="华文楷体" pitchFamily="2" charset="-122"/>
              </a:rPr>
              <a:t>经纬中国</a:t>
            </a:r>
            <a:endParaRPr lang="en-US" altLang="zh-CN" sz="2000" b="1" dirty="0">
              <a:solidFill>
                <a:schemeClr val="tx1">
                  <a:lumMod val="85000"/>
                  <a:lumOff val="15000"/>
                </a:schemeClr>
              </a:solidFill>
              <a:latin typeface="华文楷体" pitchFamily="2" charset="-122"/>
              <a:ea typeface="华文楷体" pitchFamily="2" charset="-122"/>
            </a:endParaRPr>
          </a:p>
          <a:p>
            <a:pPr marL="285750" lvl="0" indent="-285750" defTabSz="457200">
              <a:spcBef>
                <a:spcPct val="20000"/>
              </a:spcBef>
              <a:spcAft>
                <a:spcPts val="600"/>
              </a:spcAft>
              <a:buClr>
                <a:schemeClr val="accent1"/>
              </a:buClr>
              <a:buSzPct val="115000"/>
              <a:buFont typeface="Arial"/>
              <a:buChar char="•"/>
            </a:pPr>
            <a:endParaRPr lang="zh-CN" altLang="en-US" sz="2000" b="1" dirty="0">
              <a:solidFill>
                <a:schemeClr val="tx1">
                  <a:lumMod val="85000"/>
                  <a:lumOff val="15000"/>
                </a:schemeClr>
              </a:solidFill>
              <a:latin typeface="华文楷体" pitchFamily="2" charset="-122"/>
              <a:ea typeface="华文楷体" pitchFamily="2" charset="-122"/>
            </a:endParaRPr>
          </a:p>
        </p:txBody>
      </p:sp>
    </p:spTree>
    <p:extLst>
      <p:ext uri="{BB962C8B-B14F-4D97-AF65-F5344CB8AC3E}">
        <p14:creationId xmlns:p14="http://schemas.microsoft.com/office/powerpoint/2010/main" val="2559393494"/>
      </p:ext>
    </p:extLst>
  </p:cSld>
  <p:clrMapOvr>
    <a:masterClrMapping/>
  </p:clrMapOvr>
  <p:transition advTm="42298"/>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82524" y="402583"/>
            <a:ext cx="9601196" cy="1303867"/>
          </a:xfrm>
        </p:spPr>
        <p:txBody>
          <a:bodyPr/>
          <a:lstStyle/>
          <a:p>
            <a:r>
              <a:rPr lang="zh-CN" altLang="en-US" dirty="0"/>
              <a:t>股票的价值</a:t>
            </a:r>
          </a:p>
        </p:txBody>
      </p:sp>
      <p:pic>
        <p:nvPicPr>
          <p:cNvPr id="1027" name="Picture 3"/>
          <p:cNvPicPr>
            <a:picLocks noChangeAspect="1" noChangeArrowheads="1"/>
          </p:cNvPicPr>
          <p:nvPr/>
        </p:nvPicPr>
        <p:blipFill>
          <a:blip r:embed="rId2" cstate="print"/>
          <a:srcRect/>
          <a:stretch>
            <a:fillRect/>
          </a:stretch>
        </p:blipFill>
        <p:spPr bwMode="auto">
          <a:xfrm>
            <a:off x="676752" y="1602923"/>
            <a:ext cx="6511094" cy="3295649"/>
          </a:xfrm>
          <a:prstGeom prst="rect">
            <a:avLst/>
          </a:prstGeom>
          <a:noFill/>
          <a:ln w="9525">
            <a:noFill/>
            <a:miter lim="800000"/>
            <a:headEnd/>
            <a:tailEnd/>
          </a:ln>
          <a:effectLst/>
        </p:spPr>
      </p:pic>
      <p:pic>
        <p:nvPicPr>
          <p:cNvPr id="3074" name="Picture 2"/>
          <p:cNvPicPr>
            <a:picLocks noChangeAspect="1" noChangeArrowheads="1"/>
          </p:cNvPicPr>
          <p:nvPr/>
        </p:nvPicPr>
        <p:blipFill>
          <a:blip r:embed="rId3"/>
          <a:srcRect/>
          <a:stretch>
            <a:fillRect/>
          </a:stretch>
        </p:blipFill>
        <p:spPr bwMode="auto">
          <a:xfrm>
            <a:off x="7646822" y="2779550"/>
            <a:ext cx="4545178" cy="4078449"/>
          </a:xfrm>
          <a:prstGeom prst="rect">
            <a:avLst/>
          </a:prstGeom>
          <a:noFill/>
          <a:ln w="9525">
            <a:noFill/>
            <a:miter lim="800000"/>
            <a:headEnd/>
            <a:tailEnd/>
          </a:ln>
          <a:effectLst/>
        </p:spPr>
      </p:pic>
    </p:spTree>
    <p:extLst>
      <p:ext uri="{BB962C8B-B14F-4D97-AF65-F5344CB8AC3E}">
        <p14:creationId xmlns:p14="http://schemas.microsoft.com/office/powerpoint/2010/main" val="2743898266"/>
      </p:ext>
    </p:extLst>
  </p:cSld>
  <p:clrMapOvr>
    <a:masterClrMapping/>
  </p:clrMapOvr>
  <p:transition advTm="44698"/>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282523" y="402583"/>
            <a:ext cx="9601196" cy="1303867"/>
          </a:xfrm>
        </p:spPr>
        <p:txBody>
          <a:bodyPr/>
          <a:lstStyle/>
          <a:p>
            <a:r>
              <a:rPr lang="zh-CN" altLang="en-US" dirty="0"/>
              <a:t>股票的价值</a:t>
            </a:r>
          </a:p>
        </p:txBody>
      </p:sp>
      <p:pic>
        <p:nvPicPr>
          <p:cNvPr id="4" name="内容占位符 3"/>
          <p:cNvPicPr>
            <a:picLocks noGrp="1" noChangeAspect="1"/>
          </p:cNvPicPr>
          <p:nvPr>
            <p:ph idx="1"/>
          </p:nvPr>
        </p:nvPicPr>
        <p:blipFill>
          <a:blip r:embed="rId2" cstate="print"/>
          <a:stretch>
            <a:fillRect/>
          </a:stretch>
        </p:blipFill>
        <p:spPr>
          <a:xfrm>
            <a:off x="941231" y="1568046"/>
            <a:ext cx="8125496" cy="4751873"/>
          </a:xfrm>
          <a:prstGeom prst="rect">
            <a:avLst/>
          </a:prstGeom>
        </p:spPr>
      </p:pic>
    </p:spTree>
    <p:extLst>
      <p:ext uri="{BB962C8B-B14F-4D97-AF65-F5344CB8AC3E}">
        <p14:creationId xmlns:p14="http://schemas.microsoft.com/office/powerpoint/2010/main" val="1636649373"/>
      </p:ext>
    </p:extLst>
  </p:cSld>
  <p:clrMapOvr>
    <a:masterClrMapping/>
  </p:clrMapOvr>
  <p:transition advTm="44258"/>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282523" y="338188"/>
            <a:ext cx="9601196" cy="1303867"/>
          </a:xfrm>
        </p:spPr>
        <p:txBody>
          <a:bodyPr/>
          <a:lstStyle/>
          <a:p>
            <a:r>
              <a:rPr lang="zh-CN" altLang="en-US" dirty="0"/>
              <a:t>股票的价值</a:t>
            </a:r>
          </a:p>
        </p:txBody>
      </p:sp>
      <p:pic>
        <p:nvPicPr>
          <p:cNvPr id="4" name="内容占位符 3"/>
          <p:cNvPicPr>
            <a:picLocks noGrp="1" noChangeAspect="1"/>
          </p:cNvPicPr>
          <p:nvPr>
            <p:ph idx="1"/>
          </p:nvPr>
        </p:nvPicPr>
        <p:blipFill>
          <a:blip r:embed="rId2" cstate="print"/>
          <a:stretch>
            <a:fillRect/>
          </a:stretch>
        </p:blipFill>
        <p:spPr>
          <a:xfrm>
            <a:off x="928351" y="1323347"/>
            <a:ext cx="8048223" cy="5066654"/>
          </a:xfrm>
          <a:prstGeom prst="rect">
            <a:avLst/>
          </a:prstGeom>
        </p:spPr>
      </p:pic>
    </p:spTree>
    <p:extLst>
      <p:ext uri="{BB962C8B-B14F-4D97-AF65-F5344CB8AC3E}">
        <p14:creationId xmlns:p14="http://schemas.microsoft.com/office/powerpoint/2010/main" val="4202899289"/>
      </p:ext>
    </p:extLst>
  </p:cSld>
  <p:clrMapOvr>
    <a:masterClrMapping/>
  </p:clrMapOvr>
  <p:transition advTm="75618"/>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256766" y="264181"/>
            <a:ext cx="9601196" cy="1303867"/>
          </a:xfrm>
        </p:spPr>
        <p:txBody>
          <a:bodyPr/>
          <a:lstStyle/>
          <a:p>
            <a:r>
              <a:rPr lang="zh-CN" altLang="en-US" dirty="0"/>
              <a:t>股票的价值</a:t>
            </a:r>
          </a:p>
        </p:txBody>
      </p:sp>
      <p:pic>
        <p:nvPicPr>
          <p:cNvPr id="6" name="内容占位符 5"/>
          <p:cNvPicPr>
            <a:picLocks noGrp="1" noChangeAspect="1"/>
          </p:cNvPicPr>
          <p:nvPr>
            <p:ph idx="1"/>
          </p:nvPr>
        </p:nvPicPr>
        <p:blipFill>
          <a:blip r:embed="rId2" cstate="print"/>
          <a:stretch>
            <a:fillRect/>
          </a:stretch>
        </p:blipFill>
        <p:spPr>
          <a:xfrm>
            <a:off x="966697" y="1568048"/>
            <a:ext cx="7888054" cy="4543503"/>
          </a:xfrm>
          <a:prstGeom prst="rect">
            <a:avLst/>
          </a:prstGeom>
        </p:spPr>
      </p:pic>
    </p:spTree>
    <p:extLst>
      <p:ext uri="{BB962C8B-B14F-4D97-AF65-F5344CB8AC3E}">
        <p14:creationId xmlns:p14="http://schemas.microsoft.com/office/powerpoint/2010/main" val="3478383508"/>
      </p:ext>
    </p:extLst>
  </p:cSld>
  <p:clrMapOvr>
    <a:masterClrMapping/>
  </p:clrMapOvr>
  <p:transition advTm="123378"/>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282523" y="376825"/>
            <a:ext cx="9601196" cy="1303867"/>
          </a:xfrm>
        </p:spPr>
        <p:txBody>
          <a:bodyPr/>
          <a:lstStyle/>
          <a:p>
            <a:r>
              <a:rPr lang="zh-CN" altLang="en-US" dirty="0"/>
              <a:t>股票的价值</a:t>
            </a:r>
          </a:p>
        </p:txBody>
      </p:sp>
      <p:pic>
        <p:nvPicPr>
          <p:cNvPr id="4" name="内容占位符 3"/>
          <p:cNvPicPr>
            <a:picLocks noGrp="1" noChangeAspect="1"/>
          </p:cNvPicPr>
          <p:nvPr>
            <p:ph idx="1"/>
          </p:nvPr>
        </p:nvPicPr>
        <p:blipFill>
          <a:blip r:embed="rId2" cstate="print"/>
          <a:stretch>
            <a:fillRect/>
          </a:stretch>
        </p:blipFill>
        <p:spPr>
          <a:xfrm>
            <a:off x="838200" y="1530627"/>
            <a:ext cx="9117168" cy="4355017"/>
          </a:xfrm>
          <a:prstGeom prst="rect">
            <a:avLst/>
          </a:prstGeom>
        </p:spPr>
      </p:pic>
    </p:spTree>
    <p:extLst>
      <p:ext uri="{BB962C8B-B14F-4D97-AF65-F5344CB8AC3E}">
        <p14:creationId xmlns:p14="http://schemas.microsoft.com/office/powerpoint/2010/main" val="2594564130"/>
      </p:ext>
    </p:extLst>
  </p:cSld>
  <p:clrMapOvr>
    <a:masterClrMapping/>
  </p:clrMapOvr>
  <p:transition advTm="67688"/>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股票的价值</a:t>
            </a:r>
          </a:p>
        </p:txBody>
      </p:sp>
      <p:sp>
        <p:nvSpPr>
          <p:cNvPr id="3" name="内容占位符 2"/>
          <p:cNvSpPr>
            <a:spLocks noGrp="1"/>
          </p:cNvSpPr>
          <p:nvPr>
            <p:ph idx="1"/>
          </p:nvPr>
        </p:nvSpPr>
        <p:spPr>
          <a:xfrm>
            <a:off x="990600" y="2556932"/>
            <a:ext cx="10375900" cy="3318936"/>
          </a:xfrm>
        </p:spPr>
        <p:txBody>
          <a:bodyPr/>
          <a:lstStyle/>
          <a:p>
            <a:r>
              <a:rPr lang="zh-CN" altLang="en-US" sz="2600" dirty="0">
                <a:latin typeface="华文行楷" pitchFamily="2" charset="-122"/>
                <a:ea typeface="华文行楷" pitchFamily="2" charset="-122"/>
              </a:rPr>
              <a:t>面值：历史上，在上海和深圳证券交易所流通的股票的面值均为</a:t>
            </a:r>
            <a:r>
              <a:rPr lang="en-US" sz="2600" dirty="0">
                <a:latin typeface="华文行楷" pitchFamily="2" charset="-122"/>
                <a:ea typeface="华文行楷" pitchFamily="2" charset="-122"/>
              </a:rPr>
              <a:t>1</a:t>
            </a:r>
            <a:r>
              <a:rPr lang="zh-CN" altLang="en-US" sz="2600" dirty="0">
                <a:latin typeface="华文行楷" pitchFamily="2" charset="-122"/>
                <a:ea typeface="华文行楷" pitchFamily="2" charset="-122"/>
              </a:rPr>
              <a:t>元。</a:t>
            </a:r>
            <a:endParaRPr lang="en-US" altLang="zh-CN" sz="2600" dirty="0">
              <a:latin typeface="华文行楷" pitchFamily="2" charset="-122"/>
              <a:ea typeface="华文行楷" pitchFamily="2" charset="-122"/>
            </a:endParaRPr>
          </a:p>
          <a:p>
            <a:r>
              <a:rPr lang="zh-CN" altLang="en-US" sz="2600" dirty="0">
                <a:latin typeface="华文行楷" pitchFamily="2" charset="-122"/>
                <a:ea typeface="华文行楷" pitchFamily="2" charset="-122"/>
              </a:rPr>
              <a:t>净值（账面价值）：用会计统计方法计算出来的公司净资产，是股票市值的一个有力支撑。</a:t>
            </a:r>
            <a:endParaRPr lang="en-US" altLang="zh-CN" sz="2600" dirty="0">
              <a:latin typeface="华文行楷" pitchFamily="2" charset="-122"/>
              <a:ea typeface="华文行楷" pitchFamily="2" charset="-122"/>
            </a:endParaRPr>
          </a:p>
          <a:p>
            <a:r>
              <a:rPr lang="zh-CN" altLang="en-US" sz="2600" dirty="0">
                <a:latin typeface="华文行楷" pitchFamily="2" charset="-122"/>
                <a:ea typeface="华文行楷" pitchFamily="2" charset="-122"/>
              </a:rPr>
              <a:t>清算价格：旦股份公司破产或者倒闭后进行清算时，每股股票所代表的实际价值。</a:t>
            </a:r>
            <a:endParaRPr lang="en-US" altLang="zh-CN" sz="2600" dirty="0">
              <a:latin typeface="华文行楷" pitchFamily="2" charset="-122"/>
              <a:ea typeface="华文行楷" pitchFamily="2" charset="-122"/>
            </a:endParaRPr>
          </a:p>
          <a:p>
            <a:r>
              <a:rPr lang="zh-CN" altLang="en-US" sz="2600" dirty="0">
                <a:latin typeface="华文行楷" pitchFamily="2" charset="-122"/>
                <a:ea typeface="华文行楷" pitchFamily="2" charset="-122"/>
              </a:rPr>
              <a:t>发行价格：在股票上市发行时的价格。</a:t>
            </a:r>
            <a:endParaRPr lang="en-US" altLang="zh-CN" sz="2600" dirty="0">
              <a:latin typeface="华文行楷" pitchFamily="2" charset="-122"/>
              <a:ea typeface="华文行楷" pitchFamily="2" charset="-122"/>
            </a:endParaRPr>
          </a:p>
          <a:p>
            <a:pPr>
              <a:buNone/>
            </a:pPr>
            <a:endParaRPr lang="zh-CN" altLang="en-US" dirty="0"/>
          </a:p>
        </p:txBody>
      </p:sp>
      <p:sp>
        <p:nvSpPr>
          <p:cNvPr id="4" name="圆角矩形 3"/>
          <p:cNvSpPr/>
          <p:nvPr/>
        </p:nvSpPr>
        <p:spPr>
          <a:xfrm>
            <a:off x="5715000" y="5880100"/>
            <a:ext cx="5842000" cy="977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华文行楷" pitchFamily="2" charset="-122"/>
                <a:ea typeface="华文行楷" pitchFamily="2" charset="-122"/>
              </a:rPr>
              <a:t>股票市值</a:t>
            </a:r>
            <a:r>
              <a:rPr lang="en-US" altLang="zh-CN" sz="3200" dirty="0">
                <a:latin typeface="华文行楷" pitchFamily="2" charset="-122"/>
                <a:ea typeface="华文行楷" pitchFamily="2" charset="-122"/>
              </a:rPr>
              <a:t>&gt;</a:t>
            </a:r>
            <a:r>
              <a:rPr lang="zh-CN" altLang="en-US" sz="3200" dirty="0">
                <a:latin typeface="华文行楷" pitchFamily="2" charset="-122"/>
                <a:ea typeface="华文行楷" pitchFamily="2" charset="-122"/>
              </a:rPr>
              <a:t>净值（账面价值）</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关于股票定价公式</a:t>
            </a:r>
          </a:p>
        </p:txBody>
      </p:sp>
      <p:sp>
        <p:nvSpPr>
          <p:cNvPr id="3" name="内容占位符 2"/>
          <p:cNvSpPr>
            <a:spLocks noGrp="1"/>
          </p:cNvSpPr>
          <p:nvPr>
            <p:ph idx="1"/>
          </p:nvPr>
        </p:nvSpPr>
        <p:spPr>
          <a:xfrm>
            <a:off x="1295401" y="2556932"/>
            <a:ext cx="7111999" cy="3318936"/>
          </a:xfrm>
        </p:spPr>
        <p:txBody>
          <a:bodyPr>
            <a:normAutofit/>
          </a:bodyPr>
          <a:lstStyle/>
          <a:p>
            <a:r>
              <a:rPr lang="zh-CN" altLang="en-US" sz="2600" dirty="0">
                <a:latin typeface="华文行楷" pitchFamily="2" charset="-122"/>
                <a:ea typeface="华文行楷" pitchFamily="2" charset="-122"/>
              </a:rPr>
              <a:t>如果净值（账面价值）是股票市值的一个有力支撑，股票的定价公式是不是如下：</a:t>
            </a:r>
            <a:endParaRPr lang="en-US" altLang="zh-CN" sz="2600" dirty="0">
              <a:latin typeface="华文行楷" pitchFamily="2" charset="-122"/>
              <a:ea typeface="华文行楷" pitchFamily="2" charset="-122"/>
            </a:endParaRPr>
          </a:p>
          <a:p>
            <a:endParaRPr lang="en-US" altLang="zh-CN" sz="2600" dirty="0">
              <a:latin typeface="华文行楷" pitchFamily="2" charset="-122"/>
              <a:ea typeface="华文行楷" pitchFamily="2" charset="-122"/>
            </a:endParaRPr>
          </a:p>
          <a:p>
            <a:endParaRPr lang="en-US" altLang="zh-CN" sz="2600" dirty="0">
              <a:latin typeface="华文行楷" pitchFamily="2" charset="-122"/>
              <a:ea typeface="华文行楷" pitchFamily="2" charset="-122"/>
            </a:endParaRPr>
          </a:p>
          <a:p>
            <a:r>
              <a:rPr lang="zh-CN" altLang="en-US" sz="2600" dirty="0">
                <a:latin typeface="华文行楷" pitchFamily="2" charset="-122"/>
                <a:ea typeface="华文行楷" pitchFamily="2" charset="-122"/>
              </a:rPr>
              <a:t>然而，理论定价公式如下：</a:t>
            </a:r>
          </a:p>
        </p:txBody>
      </p:sp>
      <p:graphicFrame>
        <p:nvGraphicFramePr>
          <p:cNvPr id="2050" name="Object 2"/>
          <p:cNvGraphicFramePr>
            <a:graphicFrameLocks noChangeAspect="1"/>
          </p:cNvGraphicFramePr>
          <p:nvPr/>
        </p:nvGraphicFramePr>
        <p:xfrm>
          <a:off x="3306763" y="3490913"/>
          <a:ext cx="5140325" cy="928687"/>
        </p:xfrm>
        <a:graphic>
          <a:graphicData uri="http://schemas.openxmlformats.org/presentationml/2006/ole">
            <mc:AlternateContent xmlns:mc="http://schemas.openxmlformats.org/markup-compatibility/2006">
              <mc:Choice xmlns:v="urn:schemas-microsoft-com:vml" Requires="v">
                <p:oleObj spid="_x0000_s5128" name="Equation" r:id="rId3" imgW="1968480" imgH="355320" progId="Equation.DSMT4">
                  <p:embed/>
                </p:oleObj>
              </mc:Choice>
              <mc:Fallback>
                <p:oleObj name="Equation" r:id="rId3" imgW="1968480" imgH="35532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6763" y="3490913"/>
                        <a:ext cx="5140325" cy="92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3"/>
          <p:cNvGraphicFramePr>
            <a:graphicFrameLocks noChangeAspect="1"/>
          </p:cNvGraphicFramePr>
          <p:nvPr/>
        </p:nvGraphicFramePr>
        <p:xfrm>
          <a:off x="3097213" y="5319713"/>
          <a:ext cx="3579812" cy="928687"/>
        </p:xfrm>
        <a:graphic>
          <a:graphicData uri="http://schemas.openxmlformats.org/presentationml/2006/ole">
            <mc:AlternateContent xmlns:mc="http://schemas.openxmlformats.org/markup-compatibility/2006">
              <mc:Choice xmlns:v="urn:schemas-microsoft-com:vml" Requires="v">
                <p:oleObj spid="_x0000_s5129" name="Equation" r:id="rId5" imgW="1371600" imgH="355320" progId="Equation.DSMT4">
                  <p:embed/>
                </p:oleObj>
              </mc:Choice>
              <mc:Fallback>
                <p:oleObj name="Equation" r:id="rId5" imgW="1371600" imgH="35532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7213" y="5319713"/>
                        <a:ext cx="3579812" cy="92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7162800" y="5054600"/>
            <a:ext cx="5029200" cy="180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注意，股票定价公式不可能是：</a:t>
            </a:r>
            <a:endParaRPr lang="en-US" altLang="zh-CN" dirty="0"/>
          </a:p>
          <a:p>
            <a:pPr algn="ctr"/>
            <a:endParaRPr lang="en-US" altLang="zh-CN" dirty="0"/>
          </a:p>
          <a:p>
            <a:pPr algn="ctr"/>
            <a:endParaRPr lang="en-US" altLang="zh-CN" dirty="0"/>
          </a:p>
          <a:p>
            <a:pPr algn="ctr"/>
            <a:endParaRPr lang="zh-CN" altLang="en-US" dirty="0"/>
          </a:p>
        </p:txBody>
      </p:sp>
      <p:graphicFrame>
        <p:nvGraphicFramePr>
          <p:cNvPr id="5124" name="Object 4"/>
          <p:cNvGraphicFramePr>
            <a:graphicFrameLocks noChangeAspect="1"/>
          </p:cNvGraphicFramePr>
          <p:nvPr/>
        </p:nvGraphicFramePr>
        <p:xfrm>
          <a:off x="7756525" y="5842000"/>
          <a:ext cx="3876675" cy="815975"/>
        </p:xfrm>
        <a:graphic>
          <a:graphicData uri="http://schemas.openxmlformats.org/presentationml/2006/ole">
            <mc:AlternateContent xmlns:mc="http://schemas.openxmlformats.org/markup-compatibility/2006">
              <mc:Choice xmlns:v="urn:schemas-microsoft-com:vml" Requires="v">
                <p:oleObj spid="_x0000_s5130" name="Equation" r:id="rId7" imgW="1688760" imgH="355320" progId="Equation.DSMT4">
                  <p:embed/>
                </p:oleObj>
              </mc:Choice>
              <mc:Fallback>
                <p:oleObj name="Equation" r:id="rId7" imgW="1688760" imgH="35532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6525" y="5842000"/>
                        <a:ext cx="3876675"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321160" y="376825"/>
            <a:ext cx="9601196" cy="1303867"/>
          </a:xfrm>
        </p:spPr>
        <p:txBody>
          <a:bodyPr/>
          <a:lstStyle/>
          <a:p>
            <a:r>
              <a:rPr lang="zh-CN" altLang="en-US" dirty="0"/>
              <a:t>股票的价值</a:t>
            </a:r>
          </a:p>
        </p:txBody>
      </p:sp>
      <p:sp>
        <p:nvSpPr>
          <p:cNvPr id="6" name="圆角矩形 5"/>
          <p:cNvSpPr/>
          <p:nvPr/>
        </p:nvSpPr>
        <p:spPr>
          <a:xfrm>
            <a:off x="8696130" y="2873828"/>
            <a:ext cx="2948474" cy="3405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楷体" pitchFamily="49" charset="-122"/>
                <a:ea typeface="楷体" pitchFamily="49" charset="-122"/>
              </a:rPr>
              <a:t>“</a:t>
            </a:r>
            <a:r>
              <a:rPr lang="zh-CN" altLang="en-US" b="1" dirty="0">
                <a:latin typeface="楷体" pitchFamily="49" charset="-122"/>
                <a:ea typeface="楷体" pitchFamily="49" charset="-122"/>
              </a:rPr>
              <a:t>五大</a:t>
            </a:r>
            <a:r>
              <a:rPr lang="en-US" altLang="zh-CN" b="1" dirty="0">
                <a:latin typeface="楷体" pitchFamily="49" charset="-122"/>
                <a:ea typeface="楷体" pitchFamily="49" charset="-122"/>
              </a:rPr>
              <a:t>”</a:t>
            </a:r>
            <a:r>
              <a:rPr lang="zh-CN" altLang="en-US" b="1" dirty="0">
                <a:latin typeface="楷体" pitchFamily="49" charset="-122"/>
                <a:ea typeface="楷体" pitchFamily="49" charset="-122"/>
              </a:rPr>
              <a:t>变</a:t>
            </a:r>
            <a:r>
              <a:rPr lang="en-US" altLang="zh-CN" b="1" dirty="0">
                <a:latin typeface="楷体" pitchFamily="49" charset="-122"/>
                <a:ea typeface="楷体" pitchFamily="49" charset="-122"/>
              </a:rPr>
              <a:t>“</a:t>
            </a:r>
            <a:r>
              <a:rPr lang="zh-CN" altLang="en-US" b="1" dirty="0">
                <a:latin typeface="楷体" pitchFamily="49" charset="-122"/>
                <a:ea typeface="楷体" pitchFamily="49" charset="-122"/>
              </a:rPr>
              <a:t>四大</a:t>
            </a:r>
            <a:r>
              <a:rPr lang="en-US" altLang="zh-CN" b="1" dirty="0">
                <a:latin typeface="楷体" pitchFamily="49" charset="-122"/>
                <a:ea typeface="楷体" pitchFamily="49" charset="-122"/>
              </a:rPr>
              <a:t>”,</a:t>
            </a:r>
            <a:r>
              <a:rPr lang="zh-CN" altLang="en-US" b="1" dirty="0">
                <a:latin typeface="楷体" pitchFamily="49" charset="-122"/>
                <a:ea typeface="楷体" pitchFamily="49" charset="-122"/>
              </a:rPr>
              <a:t>昔日全球第一的会计师事务所帝国安达信一夜粉碎。</a:t>
            </a:r>
          </a:p>
          <a:p>
            <a:endParaRPr lang="en-US" altLang="zh-CN" b="1" dirty="0">
              <a:latin typeface="楷体" pitchFamily="49" charset="-122"/>
              <a:ea typeface="楷体" pitchFamily="49" charset="-122"/>
            </a:endParaRPr>
          </a:p>
          <a:p>
            <a:r>
              <a:rPr lang="en-US" altLang="zh-CN" b="1" dirty="0">
                <a:latin typeface="楷体" pitchFamily="49" charset="-122"/>
                <a:ea typeface="楷体" pitchFamily="49" charset="-122"/>
              </a:rPr>
              <a:t>“</a:t>
            </a:r>
            <a:r>
              <a:rPr lang="zh-CN" altLang="en-US" b="1" dirty="0">
                <a:latin typeface="楷体" pitchFamily="49" charset="-122"/>
                <a:ea typeface="楷体" pitchFamily="49" charset="-122"/>
              </a:rPr>
              <a:t>四大</a:t>
            </a:r>
            <a:r>
              <a:rPr lang="en-US" altLang="zh-CN" b="1" dirty="0">
                <a:latin typeface="楷体" pitchFamily="49" charset="-122"/>
                <a:ea typeface="楷体" pitchFamily="49" charset="-122"/>
              </a:rPr>
              <a:t>”</a:t>
            </a:r>
            <a:r>
              <a:rPr lang="zh-CN" altLang="en-US" b="1" dirty="0">
                <a:latin typeface="楷体" pitchFamily="49" charset="-122"/>
                <a:ea typeface="楷体" pitchFamily="49" charset="-122"/>
              </a:rPr>
              <a:t>会计师事务所： </a:t>
            </a:r>
            <a:endParaRPr lang="en-US" altLang="zh-CN" b="1" dirty="0">
              <a:latin typeface="楷体" pitchFamily="49" charset="-122"/>
              <a:ea typeface="楷体" pitchFamily="49" charset="-122"/>
            </a:endParaRPr>
          </a:p>
          <a:p>
            <a:r>
              <a:rPr lang="en-US" altLang="zh-CN" b="1" dirty="0">
                <a:latin typeface="楷体" pitchFamily="49" charset="-122"/>
                <a:ea typeface="楷体" pitchFamily="49" charset="-122"/>
              </a:rPr>
              <a:t>     </a:t>
            </a:r>
            <a:r>
              <a:rPr lang="zh-CN" altLang="en-US" b="1" dirty="0">
                <a:latin typeface="楷体" pitchFamily="49" charset="-122"/>
                <a:ea typeface="楷体" pitchFamily="49" charset="-122"/>
              </a:rPr>
              <a:t>普华永道</a:t>
            </a:r>
            <a:endParaRPr lang="en-US" altLang="zh-CN" b="1" dirty="0">
              <a:latin typeface="楷体" pitchFamily="49" charset="-122"/>
              <a:ea typeface="楷体" pitchFamily="49" charset="-122"/>
            </a:endParaRPr>
          </a:p>
          <a:p>
            <a:r>
              <a:rPr lang="en-US" altLang="zh-CN" b="1" dirty="0">
                <a:latin typeface="楷体" pitchFamily="49" charset="-122"/>
                <a:ea typeface="楷体" pitchFamily="49" charset="-122"/>
              </a:rPr>
              <a:t>     </a:t>
            </a:r>
            <a:r>
              <a:rPr lang="zh-CN" altLang="en-US" b="1" dirty="0">
                <a:latin typeface="楷体" pitchFamily="49" charset="-122"/>
                <a:ea typeface="楷体" pitchFamily="49" charset="-122"/>
              </a:rPr>
              <a:t>毕马威</a:t>
            </a:r>
            <a:endParaRPr lang="en-US" altLang="zh-CN" b="1" dirty="0">
              <a:latin typeface="楷体" pitchFamily="49" charset="-122"/>
              <a:ea typeface="楷体" pitchFamily="49" charset="-122"/>
            </a:endParaRPr>
          </a:p>
          <a:p>
            <a:r>
              <a:rPr lang="en-US" altLang="zh-CN" b="1" dirty="0">
                <a:latin typeface="楷体" pitchFamily="49" charset="-122"/>
                <a:ea typeface="楷体" pitchFamily="49" charset="-122"/>
              </a:rPr>
              <a:t>     </a:t>
            </a:r>
            <a:r>
              <a:rPr lang="zh-CN" altLang="en-US" b="1" dirty="0">
                <a:latin typeface="楷体" pitchFamily="49" charset="-122"/>
                <a:ea typeface="楷体" pitchFamily="49" charset="-122"/>
              </a:rPr>
              <a:t>安永</a:t>
            </a:r>
            <a:endParaRPr lang="en-US" altLang="zh-CN" b="1" dirty="0">
              <a:latin typeface="楷体" pitchFamily="49" charset="-122"/>
              <a:ea typeface="楷体" pitchFamily="49" charset="-122"/>
            </a:endParaRPr>
          </a:p>
          <a:p>
            <a:r>
              <a:rPr lang="en-US" altLang="zh-CN" b="1" dirty="0">
                <a:latin typeface="楷体" pitchFamily="49" charset="-122"/>
                <a:ea typeface="楷体" pitchFamily="49" charset="-122"/>
              </a:rPr>
              <a:t>     </a:t>
            </a:r>
            <a:r>
              <a:rPr lang="zh-CN" altLang="en-US" b="1" dirty="0">
                <a:latin typeface="楷体" pitchFamily="49" charset="-122"/>
                <a:ea typeface="楷体" pitchFamily="49" charset="-122"/>
              </a:rPr>
              <a:t>德勤</a:t>
            </a:r>
          </a:p>
        </p:txBody>
      </p:sp>
      <p:pic>
        <p:nvPicPr>
          <p:cNvPr id="4098" name="Picture 2"/>
          <p:cNvPicPr>
            <a:picLocks noChangeAspect="1" noChangeArrowheads="1"/>
          </p:cNvPicPr>
          <p:nvPr/>
        </p:nvPicPr>
        <p:blipFill>
          <a:blip r:embed="rId2"/>
          <a:srcRect/>
          <a:stretch>
            <a:fillRect/>
          </a:stretch>
        </p:blipFill>
        <p:spPr bwMode="auto">
          <a:xfrm>
            <a:off x="592138" y="1968500"/>
            <a:ext cx="7705725" cy="4419600"/>
          </a:xfrm>
          <a:prstGeom prst="rect">
            <a:avLst/>
          </a:prstGeom>
          <a:noFill/>
          <a:ln w="9525">
            <a:noFill/>
            <a:miter lim="800000"/>
            <a:headEnd/>
            <a:tailEnd/>
          </a:ln>
          <a:effectLst/>
        </p:spPr>
      </p:pic>
    </p:spTree>
    <p:extLst>
      <p:ext uri="{BB962C8B-B14F-4D97-AF65-F5344CB8AC3E}">
        <p14:creationId xmlns:p14="http://schemas.microsoft.com/office/powerpoint/2010/main" val="203998976"/>
      </p:ext>
    </p:extLst>
  </p:cSld>
  <p:clrMapOvr>
    <a:masterClrMapping/>
  </p:clrMapOvr>
  <p:transition advTm="23448"/>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334039" y="505614"/>
            <a:ext cx="9601196" cy="1303867"/>
          </a:xfrm>
        </p:spPr>
        <p:txBody>
          <a:bodyPr/>
          <a:lstStyle/>
          <a:p>
            <a:r>
              <a:rPr lang="zh-CN" altLang="en-US" dirty="0"/>
              <a:t>股票的价值</a:t>
            </a:r>
          </a:p>
        </p:txBody>
      </p:sp>
      <p:pic>
        <p:nvPicPr>
          <p:cNvPr id="4" name="内容占位符 3"/>
          <p:cNvPicPr>
            <a:picLocks noGrp="1" noChangeAspect="1"/>
          </p:cNvPicPr>
          <p:nvPr>
            <p:ph idx="1"/>
          </p:nvPr>
        </p:nvPicPr>
        <p:blipFill>
          <a:blip r:embed="rId2" cstate="print"/>
          <a:stretch>
            <a:fillRect/>
          </a:stretch>
        </p:blipFill>
        <p:spPr>
          <a:xfrm>
            <a:off x="966653" y="1917129"/>
            <a:ext cx="6451184" cy="2813491"/>
          </a:xfrm>
          <a:prstGeom prst="rect">
            <a:avLst/>
          </a:prstGeom>
        </p:spPr>
      </p:pic>
      <p:pic>
        <p:nvPicPr>
          <p:cNvPr id="4098" name="Picture 2"/>
          <p:cNvPicPr>
            <a:picLocks noChangeAspect="1" noChangeArrowheads="1"/>
          </p:cNvPicPr>
          <p:nvPr/>
        </p:nvPicPr>
        <p:blipFill>
          <a:blip r:embed="rId3"/>
          <a:srcRect/>
          <a:stretch>
            <a:fillRect/>
          </a:stretch>
        </p:blipFill>
        <p:spPr bwMode="auto">
          <a:xfrm>
            <a:off x="7968342" y="1759295"/>
            <a:ext cx="3284376" cy="4463735"/>
          </a:xfrm>
          <a:prstGeom prst="rect">
            <a:avLst/>
          </a:prstGeom>
          <a:noFill/>
          <a:ln w="9525">
            <a:noFill/>
            <a:miter lim="800000"/>
            <a:headEnd/>
            <a:tailEnd/>
          </a:ln>
          <a:effectLst/>
        </p:spPr>
      </p:pic>
    </p:spTree>
    <p:extLst>
      <p:ext uri="{BB962C8B-B14F-4D97-AF65-F5344CB8AC3E}">
        <p14:creationId xmlns:p14="http://schemas.microsoft.com/office/powerpoint/2010/main" val="489986530"/>
      </p:ext>
    </p:extLst>
  </p:cSld>
  <p:clrMapOvr>
    <a:masterClrMapping/>
  </p:clrMapOvr>
  <p:transition advTm="298"/>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295402" y="386821"/>
            <a:ext cx="9601196" cy="1303867"/>
          </a:xfrm>
        </p:spPr>
        <p:txBody>
          <a:bodyPr/>
          <a:lstStyle/>
          <a:p>
            <a:r>
              <a:rPr lang="zh-CN" altLang="en-US" dirty="0"/>
              <a:t>股票的价值</a:t>
            </a:r>
          </a:p>
        </p:txBody>
      </p:sp>
      <p:pic>
        <p:nvPicPr>
          <p:cNvPr id="1026" name="Picture 2"/>
          <p:cNvPicPr>
            <a:picLocks noChangeAspect="1" noChangeArrowheads="1"/>
          </p:cNvPicPr>
          <p:nvPr/>
        </p:nvPicPr>
        <p:blipFill>
          <a:blip r:embed="rId2" cstate="print"/>
          <a:srcRect/>
          <a:stretch>
            <a:fillRect/>
          </a:stretch>
        </p:blipFill>
        <p:spPr bwMode="auto">
          <a:xfrm>
            <a:off x="712633" y="1491145"/>
            <a:ext cx="7326798" cy="3267468"/>
          </a:xfrm>
          <a:prstGeom prst="rect">
            <a:avLst/>
          </a:prstGeom>
          <a:noFill/>
          <a:ln w="9525">
            <a:noFill/>
            <a:miter lim="800000"/>
            <a:headEnd/>
            <a:tailEnd/>
          </a:ln>
        </p:spPr>
      </p:pic>
      <p:pic>
        <p:nvPicPr>
          <p:cNvPr id="5122" name="Picture 2"/>
          <p:cNvPicPr>
            <a:picLocks noChangeAspect="1" noChangeArrowheads="1"/>
          </p:cNvPicPr>
          <p:nvPr/>
        </p:nvPicPr>
        <p:blipFill>
          <a:blip r:embed="rId3"/>
          <a:srcRect/>
          <a:stretch>
            <a:fillRect/>
          </a:stretch>
        </p:blipFill>
        <p:spPr bwMode="auto">
          <a:xfrm>
            <a:off x="7772399" y="3522236"/>
            <a:ext cx="4080905" cy="2822579"/>
          </a:xfrm>
          <a:prstGeom prst="rect">
            <a:avLst/>
          </a:prstGeom>
          <a:noFill/>
          <a:ln w="9525">
            <a:noFill/>
            <a:miter lim="800000"/>
            <a:headEnd/>
            <a:tailEnd/>
          </a:ln>
          <a:effectLst/>
        </p:spPr>
      </p:pic>
      <p:sp>
        <p:nvSpPr>
          <p:cNvPr id="7" name="圆角矩形 6"/>
          <p:cNvSpPr/>
          <p:nvPr/>
        </p:nvSpPr>
        <p:spPr>
          <a:xfrm>
            <a:off x="802433" y="4982547"/>
            <a:ext cx="6503436" cy="1017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楷体" pitchFamily="49" charset="-122"/>
                <a:ea typeface="楷体" pitchFamily="49" charset="-122"/>
              </a:rPr>
              <a:t>如果你在</a:t>
            </a:r>
            <a:r>
              <a:rPr lang="en-US" altLang="zh-CN" dirty="0">
                <a:latin typeface="楷体" pitchFamily="49" charset="-122"/>
                <a:ea typeface="楷体" pitchFamily="49" charset="-122"/>
              </a:rPr>
              <a:t>1956</a:t>
            </a:r>
            <a:r>
              <a:rPr lang="zh-CN" altLang="en-US" dirty="0">
                <a:latin typeface="楷体" pitchFamily="49" charset="-122"/>
                <a:ea typeface="楷体" pitchFamily="49" charset="-122"/>
              </a:rPr>
              <a:t>年把</a:t>
            </a:r>
            <a:r>
              <a:rPr lang="en-US" altLang="zh-CN" dirty="0">
                <a:latin typeface="楷体" pitchFamily="49" charset="-122"/>
                <a:ea typeface="楷体" pitchFamily="49" charset="-122"/>
              </a:rPr>
              <a:t>1</a:t>
            </a:r>
            <a:r>
              <a:rPr lang="zh-CN" altLang="en-US" dirty="0">
                <a:latin typeface="楷体" pitchFamily="49" charset="-122"/>
                <a:ea typeface="楷体" pitchFamily="49" charset="-122"/>
              </a:rPr>
              <a:t>万美元交给沃伦</a:t>
            </a:r>
            <a:r>
              <a:rPr lang="en-US" altLang="zh-CN" dirty="0">
                <a:latin typeface="楷体" pitchFamily="49" charset="-122"/>
                <a:ea typeface="楷体" pitchFamily="49" charset="-122"/>
              </a:rPr>
              <a:t>·</a:t>
            </a:r>
            <a:r>
              <a:rPr lang="zh-CN" altLang="en-US" dirty="0">
                <a:latin typeface="楷体" pitchFamily="49" charset="-122"/>
                <a:ea typeface="楷体" pitchFamily="49" charset="-122"/>
              </a:rPr>
              <a:t>巴菲特，现在就变成了大约</a:t>
            </a:r>
            <a:r>
              <a:rPr lang="en-US" altLang="zh-CN" dirty="0">
                <a:latin typeface="楷体" pitchFamily="49" charset="-122"/>
                <a:ea typeface="楷体" pitchFamily="49" charset="-122"/>
              </a:rPr>
              <a:t>2.7</a:t>
            </a:r>
            <a:r>
              <a:rPr lang="zh-CN" altLang="en-US" dirty="0">
                <a:latin typeface="楷体" pitchFamily="49" charset="-122"/>
                <a:ea typeface="楷体" pitchFamily="49" charset="-122"/>
              </a:rPr>
              <a:t>亿美元（税后）。</a:t>
            </a:r>
          </a:p>
        </p:txBody>
      </p:sp>
    </p:spTree>
    <p:extLst>
      <p:ext uri="{BB962C8B-B14F-4D97-AF65-F5344CB8AC3E}">
        <p14:creationId xmlns:p14="http://schemas.microsoft.com/office/powerpoint/2010/main" val="1618633356"/>
      </p:ext>
    </p:extLst>
  </p:cSld>
  <p:clrMapOvr>
    <a:masterClrMapping/>
  </p:clrMapOvr>
  <p:transition advTm="478"/>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投资银行的组织形态</a:t>
            </a:r>
          </a:p>
        </p:txBody>
      </p:sp>
      <p:sp>
        <p:nvSpPr>
          <p:cNvPr id="3" name="内容占位符 2"/>
          <p:cNvSpPr>
            <a:spLocks noGrp="1"/>
          </p:cNvSpPr>
          <p:nvPr>
            <p:ph idx="1"/>
          </p:nvPr>
        </p:nvSpPr>
        <p:spPr/>
        <p:txBody>
          <a:bodyPr>
            <a:normAutofit lnSpcReduction="10000"/>
          </a:bodyPr>
          <a:lstStyle/>
          <a:p>
            <a:pPr>
              <a:buNone/>
            </a:pPr>
            <a:r>
              <a:rPr lang="zh-CN" altLang="en-US" dirty="0">
                <a:latin typeface="楷体" pitchFamily="49" charset="-122"/>
                <a:ea typeface="楷体" pitchFamily="49" charset="-122"/>
              </a:rPr>
              <a:t>一是</a:t>
            </a:r>
            <a:r>
              <a:rPr lang="zh-CN" altLang="en-US" b="1" dirty="0">
                <a:latin typeface="楷体" pitchFamily="49" charset="-122"/>
                <a:ea typeface="楷体" pitchFamily="49" charset="-122"/>
              </a:rPr>
              <a:t>独立型的专业性投资银行</a:t>
            </a:r>
            <a:r>
              <a:rPr lang="zh-CN" altLang="en-US" dirty="0">
                <a:latin typeface="楷体" pitchFamily="49" charset="-122"/>
                <a:ea typeface="楷体" pitchFamily="49" charset="-122"/>
              </a:rPr>
              <a:t>，这种类型的机构比较多，遍布世界各地，他们有各自擅长的业务方向，比如</a:t>
            </a:r>
            <a:r>
              <a:rPr lang="zh-CN" altLang="en-US" b="1" dirty="0">
                <a:latin typeface="楷体" pitchFamily="49" charset="-122"/>
                <a:ea typeface="楷体" pitchFamily="49" charset="-122"/>
              </a:rPr>
              <a:t>美国的高盛、摩根斯坦利</a:t>
            </a:r>
            <a:r>
              <a:rPr lang="zh-CN" altLang="en-US" dirty="0">
                <a:latin typeface="楷体" pitchFamily="49" charset="-122"/>
                <a:ea typeface="楷体" pitchFamily="49" charset="-122"/>
              </a:rPr>
              <a:t>；</a:t>
            </a:r>
          </a:p>
          <a:p>
            <a:pPr>
              <a:buNone/>
            </a:pPr>
            <a:r>
              <a:rPr lang="zh-CN" altLang="en-US" dirty="0">
                <a:latin typeface="楷体" pitchFamily="49" charset="-122"/>
                <a:ea typeface="楷体" pitchFamily="49" charset="-122"/>
              </a:rPr>
              <a:t>二是商业银行拥有的投资银行，主要是商业银行通过兼并收购其他投资银行，参股或建立附属公司从事</a:t>
            </a:r>
            <a:r>
              <a:rPr lang="zh-CN" altLang="en-US" b="1" dirty="0">
                <a:latin typeface="楷体" pitchFamily="49" charset="-122"/>
                <a:ea typeface="楷体" pitchFamily="49" charset="-122"/>
              </a:rPr>
              <a:t>投资银行业务</a:t>
            </a:r>
            <a:r>
              <a:rPr lang="zh-CN" altLang="en-US" dirty="0">
                <a:latin typeface="楷体" pitchFamily="49" charset="-122"/>
                <a:ea typeface="楷体" pitchFamily="49" charset="-122"/>
              </a:rPr>
              <a:t>，这种形式在英德等国非常典型，比如汇丰集团、瑞银集团；</a:t>
            </a:r>
          </a:p>
          <a:p>
            <a:pPr>
              <a:buNone/>
            </a:pPr>
            <a:r>
              <a:rPr lang="zh-CN" altLang="en-US" dirty="0">
                <a:latin typeface="楷体" pitchFamily="49" charset="-122"/>
                <a:ea typeface="楷体" pitchFamily="49" charset="-122"/>
              </a:rPr>
              <a:t>三是一些证券公司或其他大型公司从事的</a:t>
            </a:r>
            <a:r>
              <a:rPr lang="zh-CN" altLang="en-US" b="1" dirty="0">
                <a:latin typeface="楷体" pitchFamily="49" charset="-122"/>
                <a:ea typeface="楷体" pitchFamily="49" charset="-122"/>
              </a:rPr>
              <a:t>投资银行业务</a:t>
            </a:r>
            <a:r>
              <a:rPr lang="zh-CN" altLang="en-US" dirty="0">
                <a:latin typeface="楷体" pitchFamily="49" charset="-122"/>
                <a:ea typeface="楷体" pitchFamily="49" charset="-122"/>
              </a:rPr>
              <a:t>。在中国，投资银行组织形态主要采取这种形式， “</a:t>
            </a:r>
            <a:r>
              <a:rPr lang="zh-CN" altLang="en-US" b="1" dirty="0">
                <a:latin typeface="楷体" pitchFamily="49" charset="-122"/>
                <a:ea typeface="楷体" pitchFamily="49" charset="-122"/>
              </a:rPr>
              <a:t>投行</a:t>
            </a:r>
            <a:r>
              <a:rPr lang="en-US" altLang="zh-CN" b="1" dirty="0">
                <a:latin typeface="楷体" pitchFamily="49" charset="-122"/>
                <a:ea typeface="楷体" pitchFamily="49" charset="-122"/>
              </a:rPr>
              <a:t>+</a:t>
            </a:r>
            <a:r>
              <a:rPr lang="zh-CN" altLang="en-US" b="1" dirty="0">
                <a:latin typeface="楷体" pitchFamily="49" charset="-122"/>
                <a:ea typeface="楷体" pitchFamily="49" charset="-122"/>
              </a:rPr>
              <a:t>投资</a:t>
            </a:r>
            <a:r>
              <a:rPr lang="zh-CN" altLang="en-US" dirty="0">
                <a:latin typeface="楷体" pitchFamily="49" charset="-122"/>
                <a:ea typeface="楷体" pitchFamily="49" charset="-122"/>
              </a:rPr>
              <a:t>”的业务模式在中国券商行业大行其道。</a:t>
            </a:r>
          </a:p>
          <a:p>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334038" y="479856"/>
            <a:ext cx="9601196" cy="1303867"/>
          </a:xfrm>
        </p:spPr>
        <p:txBody>
          <a:bodyPr/>
          <a:lstStyle/>
          <a:p>
            <a:r>
              <a:rPr lang="zh-CN" altLang="en-US" dirty="0"/>
              <a:t>股票的价值</a:t>
            </a:r>
          </a:p>
        </p:txBody>
      </p:sp>
      <p:sp>
        <p:nvSpPr>
          <p:cNvPr id="6" name="内容占位符 5"/>
          <p:cNvSpPr>
            <a:spLocks noGrp="1"/>
          </p:cNvSpPr>
          <p:nvPr>
            <p:ph idx="1"/>
          </p:nvPr>
        </p:nvSpPr>
        <p:spPr/>
        <p:txBody>
          <a:bodyPr/>
          <a:lstStyle/>
          <a:p>
            <a:endParaRPr lang="zh-CN" altLang="en-US"/>
          </a:p>
        </p:txBody>
      </p:sp>
      <p:pic>
        <p:nvPicPr>
          <p:cNvPr id="2050" name="Picture 2"/>
          <p:cNvPicPr>
            <a:picLocks noChangeAspect="1" noChangeArrowheads="1"/>
          </p:cNvPicPr>
          <p:nvPr/>
        </p:nvPicPr>
        <p:blipFill>
          <a:blip r:embed="rId2" cstate="print"/>
          <a:srcRect/>
          <a:stretch>
            <a:fillRect/>
          </a:stretch>
        </p:blipFill>
        <p:spPr bwMode="auto">
          <a:xfrm>
            <a:off x="1221637" y="1547814"/>
            <a:ext cx="8921823" cy="4416190"/>
          </a:xfrm>
          <a:prstGeom prst="rect">
            <a:avLst/>
          </a:prstGeom>
          <a:noFill/>
          <a:ln w="9525">
            <a:noFill/>
            <a:miter lim="800000"/>
            <a:headEnd/>
            <a:tailEnd/>
          </a:ln>
        </p:spPr>
      </p:pic>
    </p:spTree>
    <p:extLst>
      <p:ext uri="{BB962C8B-B14F-4D97-AF65-F5344CB8AC3E}">
        <p14:creationId xmlns:p14="http://schemas.microsoft.com/office/powerpoint/2010/main" val="4107607473"/>
      </p:ext>
    </p:extLst>
  </p:cSld>
  <p:clrMapOvr>
    <a:masterClrMapping/>
  </p:clrMapOvr>
  <p:transition advTm="19098"/>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cstate="print"/>
          <a:srcRect l="22322" t="15000" r="-22995" b="-15000"/>
          <a:stretch/>
        </p:blipFill>
        <p:spPr>
          <a:xfrm>
            <a:off x="1403796" y="2073799"/>
            <a:ext cx="5699989" cy="4172455"/>
          </a:xfrm>
          <a:prstGeom prst="rect">
            <a:avLst/>
          </a:prstGeom>
        </p:spPr>
      </p:pic>
      <p:sp>
        <p:nvSpPr>
          <p:cNvPr id="3" name="标题 1"/>
          <p:cNvSpPr txBox="1">
            <a:spLocks/>
          </p:cNvSpPr>
          <p:nvPr/>
        </p:nvSpPr>
        <p:spPr>
          <a:xfrm>
            <a:off x="2666640" y="750669"/>
            <a:ext cx="6815669" cy="151553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t>股票市场</a:t>
            </a:r>
          </a:p>
        </p:txBody>
      </p:sp>
    </p:spTree>
    <p:extLst>
      <p:ext uri="{BB962C8B-B14F-4D97-AF65-F5344CB8AC3E}">
        <p14:creationId xmlns:p14="http://schemas.microsoft.com/office/powerpoint/2010/main" val="2559393494"/>
      </p:ext>
    </p:extLst>
  </p:cSld>
  <p:clrMapOvr>
    <a:masterClrMapping/>
  </p:clrMapOvr>
  <p:transition advTm="42298"/>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231008" y="685918"/>
            <a:ext cx="9601196" cy="1303867"/>
          </a:xfrm>
        </p:spPr>
        <p:txBody>
          <a:bodyPr/>
          <a:lstStyle/>
          <a:p>
            <a:r>
              <a:rPr lang="zh-CN" altLang="en-US" dirty="0"/>
              <a:t>股票的概念</a:t>
            </a:r>
          </a:p>
        </p:txBody>
      </p:sp>
      <p:pic>
        <p:nvPicPr>
          <p:cNvPr id="6" name="内容占位符 5"/>
          <p:cNvPicPr>
            <a:picLocks noGrp="1" noChangeAspect="1"/>
          </p:cNvPicPr>
          <p:nvPr>
            <p:ph idx="1"/>
          </p:nvPr>
        </p:nvPicPr>
        <p:blipFill rotWithShape="1">
          <a:blip r:embed="rId2" cstate="print"/>
          <a:srcRect l="2858" t="17679"/>
          <a:stretch/>
        </p:blipFill>
        <p:spPr>
          <a:xfrm>
            <a:off x="1233874" y="1901081"/>
            <a:ext cx="9663793" cy="3715948"/>
          </a:xfrm>
          <a:prstGeom prst="rect">
            <a:avLst/>
          </a:prstGeom>
        </p:spPr>
      </p:pic>
    </p:spTree>
    <p:extLst>
      <p:ext uri="{BB962C8B-B14F-4D97-AF65-F5344CB8AC3E}">
        <p14:creationId xmlns:p14="http://schemas.microsoft.com/office/powerpoint/2010/main" val="815554058"/>
      </p:ext>
    </p:extLst>
  </p:cSld>
  <p:clrMapOvr>
    <a:masterClrMapping/>
  </p:clrMapOvr>
  <p:transition advTm="83898"/>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2766" y="506270"/>
            <a:ext cx="9601196" cy="1117257"/>
          </a:xfrm>
        </p:spPr>
        <p:txBody>
          <a:bodyPr/>
          <a:lstStyle/>
          <a:p>
            <a:r>
              <a:rPr lang="zh-CN" altLang="en-US" dirty="0"/>
              <a:t>股东的权利和义务</a:t>
            </a:r>
          </a:p>
        </p:txBody>
      </p:sp>
      <p:sp>
        <p:nvSpPr>
          <p:cNvPr id="3" name="内容占位符 2"/>
          <p:cNvSpPr>
            <a:spLocks noGrp="1"/>
          </p:cNvSpPr>
          <p:nvPr>
            <p:ph idx="1"/>
          </p:nvPr>
        </p:nvSpPr>
        <p:spPr>
          <a:xfrm>
            <a:off x="1175657" y="1502229"/>
            <a:ext cx="4357396" cy="4599991"/>
          </a:xfrm>
        </p:spPr>
        <p:txBody>
          <a:bodyPr>
            <a:noAutofit/>
          </a:bodyPr>
          <a:lstStyle/>
          <a:p>
            <a:pPr>
              <a:buNone/>
            </a:pPr>
            <a:r>
              <a:rPr lang="zh-CN" altLang="en-US" sz="1500" b="1" dirty="0">
                <a:latin typeface="楷体" pitchFamily="49" charset="-122"/>
                <a:ea typeface="楷体" pitchFamily="49" charset="-122"/>
              </a:rPr>
              <a:t>股东的权利</a:t>
            </a:r>
            <a:endParaRPr lang="en-US" altLang="zh-CN" sz="1500" b="1" dirty="0">
              <a:latin typeface="楷体" pitchFamily="49" charset="-122"/>
              <a:ea typeface="楷体" pitchFamily="49" charset="-122"/>
            </a:endParaRPr>
          </a:p>
          <a:p>
            <a:pPr lvl="1">
              <a:buNone/>
            </a:pPr>
            <a:r>
              <a:rPr lang="en-US" altLang="zh-CN" sz="1500" b="1" dirty="0">
                <a:latin typeface="楷体" pitchFamily="49" charset="-122"/>
                <a:ea typeface="楷体" pitchFamily="49" charset="-122"/>
              </a:rPr>
              <a:t>1.</a:t>
            </a:r>
            <a:r>
              <a:rPr lang="zh-CN" altLang="en-US" sz="1500" b="1" dirty="0">
                <a:latin typeface="楷体" pitchFamily="49" charset="-122"/>
                <a:ea typeface="楷体" pitchFamily="49" charset="-122"/>
              </a:rPr>
              <a:t>公司章程规定的权利。</a:t>
            </a:r>
          </a:p>
          <a:p>
            <a:pPr lvl="1">
              <a:buNone/>
            </a:pPr>
            <a:r>
              <a:rPr lang="en-US" altLang="zh-CN" sz="1500" b="1" dirty="0">
                <a:latin typeface="楷体" pitchFamily="49" charset="-122"/>
                <a:ea typeface="楷体" pitchFamily="49" charset="-122"/>
              </a:rPr>
              <a:t>2.</a:t>
            </a:r>
            <a:r>
              <a:rPr lang="zh-CN" altLang="en-US" sz="1500" b="1" dirty="0">
                <a:latin typeface="楷体" pitchFamily="49" charset="-122"/>
                <a:ea typeface="楷体" pitchFamily="49" charset="-122"/>
              </a:rPr>
              <a:t>临时股东会的提议召集权</a:t>
            </a:r>
          </a:p>
          <a:p>
            <a:pPr lvl="1">
              <a:buNone/>
            </a:pPr>
            <a:r>
              <a:rPr lang="en-US" altLang="zh-CN" sz="1500" b="1" dirty="0">
                <a:latin typeface="楷体" pitchFamily="49" charset="-122"/>
                <a:ea typeface="楷体" pitchFamily="49" charset="-122"/>
              </a:rPr>
              <a:t>3.</a:t>
            </a:r>
            <a:r>
              <a:rPr lang="zh-CN" altLang="en-US" sz="1500" b="1" dirty="0">
                <a:latin typeface="楷体" pitchFamily="49" charset="-122"/>
                <a:ea typeface="楷体" pitchFamily="49" charset="-122"/>
              </a:rPr>
              <a:t>对董事和高级管理人员的直接索赔权。</a:t>
            </a:r>
          </a:p>
          <a:p>
            <a:pPr lvl="1">
              <a:buNone/>
            </a:pPr>
            <a:r>
              <a:rPr lang="en-US" altLang="zh-CN" sz="1500" b="1" dirty="0">
                <a:latin typeface="楷体" pitchFamily="49" charset="-122"/>
                <a:ea typeface="楷体" pitchFamily="49" charset="-122"/>
              </a:rPr>
              <a:t>4.</a:t>
            </a:r>
            <a:r>
              <a:rPr lang="zh-CN" altLang="en-US" sz="1500" b="1" dirty="0">
                <a:latin typeface="楷体" pitchFamily="49" charset="-122"/>
                <a:ea typeface="楷体" pitchFamily="49" charset="-122"/>
              </a:rPr>
              <a:t>选举权和被选举权。股东有权选举和被选举为董事会成员、监事会成员。</a:t>
            </a:r>
          </a:p>
          <a:p>
            <a:pPr lvl="1">
              <a:buNone/>
            </a:pPr>
            <a:r>
              <a:rPr lang="en-US" altLang="zh-CN" sz="1500" b="1" dirty="0">
                <a:latin typeface="楷体" pitchFamily="49" charset="-122"/>
                <a:ea typeface="楷体" pitchFamily="49" charset="-122"/>
              </a:rPr>
              <a:t>5.</a:t>
            </a:r>
            <a:r>
              <a:rPr lang="zh-CN" altLang="en-US" sz="1500" b="1" dirty="0">
                <a:latin typeface="楷体" pitchFamily="49" charset="-122"/>
                <a:ea typeface="楷体" pitchFamily="49" charset="-122"/>
              </a:rPr>
              <a:t>收益权。股东有权依照法律、法规、公司章程规定获取红利，分取公司终止后的剩余资产。</a:t>
            </a:r>
            <a:endParaRPr lang="en-US" altLang="zh-CN" sz="1500" b="1" dirty="0">
              <a:latin typeface="楷体" pitchFamily="49" charset="-122"/>
              <a:ea typeface="楷体" pitchFamily="49" charset="-122"/>
            </a:endParaRPr>
          </a:p>
          <a:p>
            <a:pPr lvl="1">
              <a:buNone/>
            </a:pPr>
            <a:r>
              <a:rPr lang="en-US" altLang="zh-CN" sz="1500" b="1" dirty="0">
                <a:latin typeface="楷体" pitchFamily="49" charset="-122"/>
                <a:ea typeface="楷体" pitchFamily="49" charset="-122"/>
              </a:rPr>
              <a:t>6.</a:t>
            </a:r>
            <a:r>
              <a:rPr lang="zh-CN" altLang="en-US" sz="1500" b="1" dirty="0">
                <a:latin typeface="楷体" pitchFamily="49" charset="-122"/>
                <a:ea typeface="楷体" pitchFamily="49" charset="-122"/>
              </a:rPr>
              <a:t>强制解散公司的请求权。</a:t>
            </a:r>
          </a:p>
          <a:p>
            <a:pPr lvl="1">
              <a:buNone/>
            </a:pPr>
            <a:r>
              <a:rPr lang="en-US" altLang="zh-CN" sz="1500" b="1" dirty="0">
                <a:latin typeface="楷体" pitchFamily="49" charset="-122"/>
                <a:ea typeface="楷体" pitchFamily="49" charset="-122"/>
              </a:rPr>
              <a:t>7.</a:t>
            </a:r>
            <a:r>
              <a:rPr lang="zh-CN" altLang="en-US" sz="1500" b="1" dirty="0">
                <a:latin typeface="楷体" pitchFamily="49" charset="-122"/>
                <a:ea typeface="楷体" pitchFamily="49" charset="-122"/>
              </a:rPr>
              <a:t>优先权。股东在公司新增资本或发行新股时在同等条件下有认缴优先权，有限公司股东还享有对其他股东转让股权的优先受让权。</a:t>
            </a:r>
          </a:p>
          <a:p>
            <a:pPr lvl="1">
              <a:buNone/>
            </a:pPr>
            <a:r>
              <a:rPr lang="en-US" altLang="zh-CN" sz="1500" b="1" dirty="0">
                <a:latin typeface="楷体" pitchFamily="49" charset="-122"/>
                <a:ea typeface="楷体" pitchFamily="49" charset="-122"/>
              </a:rPr>
              <a:t>8.</a:t>
            </a:r>
            <a:r>
              <a:rPr lang="zh-CN" altLang="en-US" sz="1500" b="1" dirty="0">
                <a:latin typeface="楷体" pitchFamily="49" charset="-122"/>
                <a:ea typeface="楷体" pitchFamily="49" charset="-122"/>
              </a:rPr>
              <a:t>知情质询权。</a:t>
            </a:r>
          </a:p>
          <a:p>
            <a:pPr lvl="1">
              <a:buNone/>
            </a:pPr>
            <a:r>
              <a:rPr lang="en-US" altLang="zh-CN" sz="1500" b="1" dirty="0">
                <a:latin typeface="楷体" pitchFamily="49" charset="-122"/>
                <a:ea typeface="楷体" pitchFamily="49" charset="-122"/>
              </a:rPr>
              <a:t>9.</a:t>
            </a:r>
            <a:r>
              <a:rPr lang="zh-CN" altLang="en-US" sz="1500" b="1" dirty="0">
                <a:latin typeface="楷体" pitchFamily="49" charset="-122"/>
                <a:ea typeface="楷体" pitchFamily="49" charset="-122"/>
              </a:rPr>
              <a:t>决策表决权。</a:t>
            </a:r>
          </a:p>
          <a:p>
            <a:pPr lvl="1">
              <a:buNone/>
            </a:pPr>
            <a:r>
              <a:rPr lang="en-US" altLang="zh-CN" sz="1500" b="1" dirty="0">
                <a:latin typeface="楷体" pitchFamily="49" charset="-122"/>
                <a:ea typeface="楷体" pitchFamily="49" charset="-122"/>
              </a:rPr>
              <a:t>10.</a:t>
            </a:r>
            <a:r>
              <a:rPr lang="zh-CN" altLang="en-US" sz="1500" b="1" dirty="0">
                <a:latin typeface="楷体" pitchFamily="49" charset="-122"/>
                <a:ea typeface="楷体" pitchFamily="49" charset="-122"/>
              </a:rPr>
              <a:t>股东代表诉讼权。</a:t>
            </a:r>
            <a:endParaRPr lang="zh-CN" altLang="en-US" sz="1500" b="1" dirty="0"/>
          </a:p>
        </p:txBody>
      </p:sp>
      <p:sp>
        <p:nvSpPr>
          <p:cNvPr id="4" name="内容占位符 2"/>
          <p:cNvSpPr txBox="1">
            <a:spLocks/>
          </p:cNvSpPr>
          <p:nvPr/>
        </p:nvSpPr>
        <p:spPr>
          <a:xfrm>
            <a:off x="6393026" y="1567543"/>
            <a:ext cx="4237652" cy="4376749"/>
          </a:xfrm>
          <a:prstGeom prst="rect">
            <a:avLst/>
          </a:prstGeom>
        </p:spPr>
        <p:txBody>
          <a:bodyPr vert="horz" lIns="91440" tIns="45720" rIns="91440" bIns="45720" rtlCol="0" anchor="t">
            <a:normAutofit/>
          </a:bodyPr>
          <a:lstStyle/>
          <a:p>
            <a:pPr marL="285750" marR="0" lvl="0" indent="-285750" algn="l" defTabSz="457200" rtl="0" eaLnBrk="1" fontAlgn="auto" latinLnBrk="0" hangingPunct="1">
              <a:lnSpc>
                <a:spcPct val="100000"/>
              </a:lnSpc>
              <a:spcBef>
                <a:spcPct val="20000"/>
              </a:spcBef>
              <a:spcAft>
                <a:spcPts val="600"/>
              </a:spcAft>
              <a:buClr>
                <a:schemeClr val="accent1"/>
              </a:buClr>
              <a:buSzPct val="115000"/>
              <a:buFont typeface="Arial"/>
              <a:buNone/>
              <a:tabLst/>
              <a:defRPr/>
            </a:pPr>
            <a:r>
              <a:rPr kumimoji="0" lang="zh-CN" altLang="en-US" sz="2400" b="1" i="0" u="none" strike="noStrike" kern="1200" cap="none" spc="0" normalizeH="0" baseline="0" noProof="0" dirty="0">
                <a:ln>
                  <a:noFill/>
                </a:ln>
                <a:solidFill>
                  <a:schemeClr val="tx1">
                    <a:lumMod val="85000"/>
                    <a:lumOff val="15000"/>
                  </a:schemeClr>
                </a:solidFill>
                <a:effectLst/>
                <a:uLnTx/>
                <a:uFillTx/>
                <a:latin typeface="+mn-lt"/>
                <a:ea typeface="+mn-ea"/>
                <a:cs typeface="+mn-cs"/>
              </a:rPr>
              <a:t>股东的义务</a:t>
            </a:r>
            <a:endParaRPr kumimoji="0" lang="en-US" altLang="zh-CN" sz="2400" b="1"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a:p>
            <a:pPr lvl="1"/>
            <a:endParaRPr lang="en-US" altLang="zh-CN" sz="1600" b="1" dirty="0">
              <a:solidFill>
                <a:schemeClr val="tx1">
                  <a:lumMod val="85000"/>
                  <a:lumOff val="15000"/>
                </a:schemeClr>
              </a:solidFill>
              <a:latin typeface="楷体" pitchFamily="49" charset="-122"/>
              <a:ea typeface="楷体" pitchFamily="49" charset="-122"/>
            </a:endParaRPr>
          </a:p>
          <a:p>
            <a:pPr lvl="1"/>
            <a:endParaRPr lang="en-US" altLang="zh-CN" sz="1600" b="1" dirty="0">
              <a:solidFill>
                <a:schemeClr val="tx1">
                  <a:lumMod val="85000"/>
                  <a:lumOff val="15000"/>
                </a:schemeClr>
              </a:solidFill>
              <a:latin typeface="楷体" pitchFamily="49" charset="-122"/>
              <a:ea typeface="楷体" pitchFamily="49" charset="-122"/>
            </a:endParaRPr>
          </a:p>
          <a:p>
            <a:pPr lvl="1"/>
            <a:r>
              <a:rPr lang="en-US" altLang="zh-CN" sz="1600" b="1" dirty="0">
                <a:solidFill>
                  <a:schemeClr val="tx1">
                    <a:lumMod val="85000"/>
                    <a:lumOff val="15000"/>
                  </a:schemeClr>
                </a:solidFill>
                <a:latin typeface="楷体" pitchFamily="49" charset="-122"/>
                <a:ea typeface="楷体" pitchFamily="49" charset="-122"/>
              </a:rPr>
              <a:t>1. </a:t>
            </a:r>
            <a:r>
              <a:rPr lang="zh-CN" altLang="en-US" sz="1600" b="1" dirty="0">
                <a:solidFill>
                  <a:schemeClr val="tx1">
                    <a:lumMod val="85000"/>
                    <a:lumOff val="15000"/>
                  </a:schemeClr>
                </a:solidFill>
                <a:latin typeface="楷体" pitchFamily="49" charset="-122"/>
                <a:ea typeface="楷体" pitchFamily="49" charset="-122"/>
              </a:rPr>
              <a:t>遵守法律、行政法规和公司章程；</a:t>
            </a:r>
          </a:p>
          <a:p>
            <a:pPr lvl="1"/>
            <a:endParaRPr lang="en-US" altLang="zh-CN" sz="1600" b="1" dirty="0">
              <a:solidFill>
                <a:schemeClr val="tx1">
                  <a:lumMod val="85000"/>
                  <a:lumOff val="15000"/>
                </a:schemeClr>
              </a:solidFill>
              <a:latin typeface="楷体" pitchFamily="49" charset="-122"/>
              <a:ea typeface="楷体" pitchFamily="49" charset="-122"/>
            </a:endParaRPr>
          </a:p>
          <a:p>
            <a:pPr lvl="1"/>
            <a:r>
              <a:rPr lang="en-US" altLang="zh-CN" sz="1600" b="1" dirty="0">
                <a:solidFill>
                  <a:schemeClr val="tx1">
                    <a:lumMod val="85000"/>
                    <a:lumOff val="15000"/>
                  </a:schemeClr>
                </a:solidFill>
                <a:latin typeface="楷体" pitchFamily="49" charset="-122"/>
                <a:ea typeface="楷体" pitchFamily="49" charset="-122"/>
              </a:rPr>
              <a:t>2. </a:t>
            </a:r>
            <a:r>
              <a:rPr lang="zh-CN" altLang="en-US" sz="1600" b="1" dirty="0">
                <a:solidFill>
                  <a:schemeClr val="tx1">
                    <a:lumMod val="85000"/>
                    <a:lumOff val="15000"/>
                  </a:schemeClr>
                </a:solidFill>
                <a:latin typeface="楷体" pitchFamily="49" charset="-122"/>
                <a:ea typeface="楷体" pitchFamily="49" charset="-122"/>
              </a:rPr>
              <a:t>按时足额缴纳出资，不得抽逃出资；</a:t>
            </a:r>
          </a:p>
          <a:p>
            <a:pPr lvl="1"/>
            <a:endParaRPr lang="en-US" altLang="zh-CN" sz="1600" b="1" dirty="0">
              <a:solidFill>
                <a:schemeClr val="tx1">
                  <a:lumMod val="85000"/>
                  <a:lumOff val="15000"/>
                </a:schemeClr>
              </a:solidFill>
              <a:latin typeface="楷体" pitchFamily="49" charset="-122"/>
              <a:ea typeface="楷体" pitchFamily="49" charset="-122"/>
            </a:endParaRPr>
          </a:p>
          <a:p>
            <a:pPr lvl="1"/>
            <a:r>
              <a:rPr lang="en-US" altLang="zh-CN" sz="1600" b="1" dirty="0">
                <a:solidFill>
                  <a:schemeClr val="tx1">
                    <a:lumMod val="85000"/>
                    <a:lumOff val="15000"/>
                  </a:schemeClr>
                </a:solidFill>
                <a:latin typeface="楷体" pitchFamily="49" charset="-122"/>
                <a:ea typeface="楷体" pitchFamily="49" charset="-122"/>
              </a:rPr>
              <a:t>3. </a:t>
            </a:r>
            <a:r>
              <a:rPr lang="zh-CN" altLang="en-US" sz="1600" b="1" dirty="0">
                <a:solidFill>
                  <a:schemeClr val="tx1">
                    <a:lumMod val="85000"/>
                    <a:lumOff val="15000"/>
                  </a:schemeClr>
                </a:solidFill>
                <a:latin typeface="楷体" pitchFamily="49" charset="-122"/>
                <a:ea typeface="楷体" pitchFamily="49" charset="-122"/>
              </a:rPr>
              <a:t>不得滥用股东权利损害公司或者其他股东的利益；应当依法承担赔偿责任。</a:t>
            </a:r>
          </a:p>
          <a:p>
            <a:pPr lvl="1"/>
            <a:endParaRPr lang="en-US" altLang="zh-CN" sz="1600" b="1" dirty="0">
              <a:solidFill>
                <a:schemeClr val="tx1">
                  <a:lumMod val="85000"/>
                  <a:lumOff val="15000"/>
                </a:schemeClr>
              </a:solidFill>
              <a:latin typeface="楷体" pitchFamily="49" charset="-122"/>
              <a:ea typeface="楷体" pitchFamily="49" charset="-122"/>
            </a:endParaRPr>
          </a:p>
          <a:p>
            <a:pPr lvl="1"/>
            <a:r>
              <a:rPr lang="en-US" altLang="zh-CN" sz="1600" b="1" dirty="0">
                <a:solidFill>
                  <a:schemeClr val="tx1">
                    <a:lumMod val="85000"/>
                    <a:lumOff val="15000"/>
                  </a:schemeClr>
                </a:solidFill>
                <a:latin typeface="楷体" pitchFamily="49" charset="-122"/>
                <a:ea typeface="楷体" pitchFamily="49" charset="-122"/>
              </a:rPr>
              <a:t>4. </a:t>
            </a:r>
            <a:r>
              <a:rPr lang="zh-CN" altLang="en-US" sz="1600" b="1" dirty="0">
                <a:solidFill>
                  <a:schemeClr val="tx1">
                    <a:lumMod val="85000"/>
                    <a:lumOff val="15000"/>
                  </a:schemeClr>
                </a:solidFill>
                <a:latin typeface="楷体" pitchFamily="49" charset="-122"/>
                <a:ea typeface="楷体" pitchFamily="49" charset="-122"/>
              </a:rPr>
              <a:t>不得滥用公司法人独立地位和股东有限责任损害公司债权人的利益。公司股东滥用公司法人独立地位和股东有限责任，逃避债务，严重损害公司债权人利益的，应当对公司债务承担连带责任。</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82523" y="570008"/>
            <a:ext cx="9601196" cy="1303867"/>
          </a:xfrm>
        </p:spPr>
        <p:txBody>
          <a:bodyPr/>
          <a:lstStyle/>
          <a:p>
            <a:r>
              <a:rPr lang="zh-CN" altLang="en-US" dirty="0"/>
              <a:t>股票的概念和特点</a:t>
            </a:r>
          </a:p>
        </p:txBody>
      </p:sp>
      <p:pic>
        <p:nvPicPr>
          <p:cNvPr id="4" name="内容占位符 3"/>
          <p:cNvPicPr>
            <a:picLocks noGrp="1" noChangeAspect="1"/>
          </p:cNvPicPr>
          <p:nvPr>
            <p:ph idx="1"/>
          </p:nvPr>
        </p:nvPicPr>
        <p:blipFill rotWithShape="1">
          <a:blip r:embed="rId2" cstate="print"/>
          <a:srcRect b="5082"/>
          <a:stretch/>
        </p:blipFill>
        <p:spPr>
          <a:xfrm>
            <a:off x="977787" y="1690688"/>
            <a:ext cx="8487669" cy="2829797"/>
          </a:xfrm>
          <a:prstGeom prst="rect">
            <a:avLst/>
          </a:prstGeom>
        </p:spPr>
      </p:pic>
      <p:pic>
        <p:nvPicPr>
          <p:cNvPr id="5" name="图片 4"/>
          <p:cNvPicPr>
            <a:picLocks noChangeAspect="1"/>
          </p:cNvPicPr>
          <p:nvPr/>
        </p:nvPicPr>
        <p:blipFill>
          <a:blip r:embed="rId3" cstate="print"/>
          <a:stretch>
            <a:fillRect/>
          </a:stretch>
        </p:blipFill>
        <p:spPr>
          <a:xfrm>
            <a:off x="838200" y="4520485"/>
            <a:ext cx="8627256" cy="1548482"/>
          </a:xfrm>
          <a:prstGeom prst="rect">
            <a:avLst/>
          </a:prstGeom>
        </p:spPr>
      </p:pic>
    </p:spTree>
    <p:extLst>
      <p:ext uri="{BB962C8B-B14F-4D97-AF65-F5344CB8AC3E}">
        <p14:creationId xmlns:p14="http://schemas.microsoft.com/office/powerpoint/2010/main" val="578994397"/>
      </p:ext>
    </p:extLst>
  </p:cSld>
  <p:clrMapOvr>
    <a:masterClrMapping/>
  </p:clrMapOvr>
  <p:transition advTm="159458"/>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2" y="496667"/>
            <a:ext cx="9601196" cy="1303867"/>
          </a:xfrm>
        </p:spPr>
        <p:txBody>
          <a:bodyPr/>
          <a:lstStyle/>
          <a:p>
            <a:r>
              <a:rPr lang="zh-CN" altLang="en-US" dirty="0"/>
              <a:t>股票市场功能</a:t>
            </a:r>
          </a:p>
        </p:txBody>
      </p:sp>
      <p:pic>
        <p:nvPicPr>
          <p:cNvPr id="5" name="图片 4"/>
          <p:cNvPicPr>
            <a:picLocks noChangeAspect="1"/>
          </p:cNvPicPr>
          <p:nvPr/>
        </p:nvPicPr>
        <p:blipFill>
          <a:blip r:embed="rId2" cstate="print"/>
          <a:stretch>
            <a:fillRect/>
          </a:stretch>
        </p:blipFill>
        <p:spPr>
          <a:xfrm>
            <a:off x="3988695" y="4317440"/>
            <a:ext cx="7097326" cy="1864419"/>
          </a:xfrm>
          <a:prstGeom prst="rect">
            <a:avLst/>
          </a:prstGeom>
        </p:spPr>
      </p:pic>
      <p:sp>
        <p:nvSpPr>
          <p:cNvPr id="6" name="内容占位符 5"/>
          <p:cNvSpPr>
            <a:spLocks noGrp="1"/>
          </p:cNvSpPr>
          <p:nvPr>
            <p:ph idx="1"/>
          </p:nvPr>
        </p:nvSpPr>
        <p:spPr/>
        <p:txBody>
          <a:bodyPr/>
          <a:lstStyle/>
          <a:p>
            <a:endParaRPr lang="zh-CN" altLang="en-US"/>
          </a:p>
        </p:txBody>
      </p:sp>
      <p:pic>
        <p:nvPicPr>
          <p:cNvPr id="1026" name="Picture 2"/>
          <p:cNvPicPr>
            <a:picLocks noChangeAspect="1" noChangeArrowheads="1"/>
          </p:cNvPicPr>
          <p:nvPr/>
        </p:nvPicPr>
        <p:blipFill>
          <a:blip r:embed="rId3"/>
          <a:srcRect/>
          <a:stretch>
            <a:fillRect/>
          </a:stretch>
        </p:blipFill>
        <p:spPr bwMode="auto">
          <a:xfrm>
            <a:off x="643617" y="1534108"/>
            <a:ext cx="4895850" cy="2819400"/>
          </a:xfrm>
          <a:prstGeom prst="rect">
            <a:avLst/>
          </a:prstGeom>
          <a:noFill/>
          <a:ln w="9525">
            <a:noFill/>
            <a:miter lim="800000"/>
            <a:headEnd/>
            <a:tailEnd/>
          </a:ln>
          <a:effectLst/>
        </p:spPr>
      </p:pic>
    </p:spTree>
    <p:extLst>
      <p:ext uri="{BB962C8B-B14F-4D97-AF65-F5344CB8AC3E}">
        <p14:creationId xmlns:p14="http://schemas.microsoft.com/office/powerpoint/2010/main" val="979975863"/>
      </p:ext>
    </p:extLst>
  </p:cSld>
  <p:clrMapOvr>
    <a:masterClrMapping/>
  </p:clrMapOvr>
  <p:transition advTm="77578"/>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9870" y="685918"/>
            <a:ext cx="9601196" cy="1303867"/>
          </a:xfrm>
        </p:spPr>
        <p:txBody>
          <a:bodyPr/>
          <a:lstStyle/>
          <a:p>
            <a:r>
              <a:rPr lang="zh-CN" altLang="en-US" dirty="0"/>
              <a:t>股票发行制度</a:t>
            </a:r>
          </a:p>
        </p:txBody>
      </p:sp>
      <p:pic>
        <p:nvPicPr>
          <p:cNvPr id="4" name="内容占位符 3"/>
          <p:cNvPicPr>
            <a:picLocks noGrp="1" noChangeAspect="1"/>
          </p:cNvPicPr>
          <p:nvPr>
            <p:ph idx="1"/>
          </p:nvPr>
        </p:nvPicPr>
        <p:blipFill rotWithShape="1">
          <a:blip r:embed="rId2" cstate="print"/>
          <a:srcRect t="13069"/>
          <a:stretch/>
        </p:blipFill>
        <p:spPr>
          <a:xfrm>
            <a:off x="1219870" y="1803043"/>
            <a:ext cx="8916625" cy="3348506"/>
          </a:xfrm>
          <a:prstGeom prst="rect">
            <a:avLst/>
          </a:prstGeom>
        </p:spPr>
      </p:pic>
    </p:spTree>
    <p:extLst>
      <p:ext uri="{BB962C8B-B14F-4D97-AF65-F5344CB8AC3E}">
        <p14:creationId xmlns:p14="http://schemas.microsoft.com/office/powerpoint/2010/main" val="4062296601"/>
      </p:ext>
    </p:extLst>
  </p:cSld>
  <p:clrMapOvr>
    <a:masterClrMapping/>
  </p:clrMapOvr>
  <p:transition advTm="33258"/>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983</TotalTime>
  <Words>888</Words>
  <Application>Microsoft Office PowerPoint</Application>
  <PresentationFormat>宽屏</PresentationFormat>
  <Paragraphs>114</Paragraphs>
  <Slides>30</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38" baseType="lpstr">
      <vt:lpstr>华文楷体</vt:lpstr>
      <vt:lpstr>华文行楷</vt:lpstr>
      <vt:lpstr>楷体</vt:lpstr>
      <vt:lpstr>Arial</vt:lpstr>
      <vt:lpstr>Calibri</vt:lpstr>
      <vt:lpstr>Garamond</vt:lpstr>
      <vt:lpstr>环保</vt:lpstr>
      <vt:lpstr>Equation</vt:lpstr>
      <vt:lpstr>股票市场</vt:lpstr>
      <vt:lpstr>PowerPoint 演示文稿</vt:lpstr>
      <vt:lpstr>投资银行的组织形态</vt:lpstr>
      <vt:lpstr>PowerPoint 演示文稿</vt:lpstr>
      <vt:lpstr>股票的概念</vt:lpstr>
      <vt:lpstr>股东的权利和义务</vt:lpstr>
      <vt:lpstr>股票的概念和特点</vt:lpstr>
      <vt:lpstr>股票市场功能</vt:lpstr>
      <vt:lpstr>股票发行制度</vt:lpstr>
      <vt:lpstr>股票发行制度</vt:lpstr>
      <vt:lpstr>发行条件</vt:lpstr>
      <vt:lpstr>股票发行制度</vt:lpstr>
      <vt:lpstr>发行条件</vt:lpstr>
      <vt:lpstr>PowerPoint 演示文稿</vt:lpstr>
      <vt:lpstr>股票发行方式</vt:lpstr>
      <vt:lpstr>股票发行方式</vt:lpstr>
      <vt:lpstr>有偿增资发行VS无偿增资发行</vt:lpstr>
      <vt:lpstr>发行费用</vt:lpstr>
      <vt:lpstr>股票的价格</vt:lpstr>
      <vt:lpstr>股票的价值</vt:lpstr>
      <vt:lpstr>股票的价值</vt:lpstr>
      <vt:lpstr>股票的价值</vt:lpstr>
      <vt:lpstr>股票的价值</vt:lpstr>
      <vt:lpstr>股票的价值</vt:lpstr>
      <vt:lpstr>股票的价值</vt:lpstr>
      <vt:lpstr>关于股票定价公式</vt:lpstr>
      <vt:lpstr>股票的价值</vt:lpstr>
      <vt:lpstr>股票的价值</vt:lpstr>
      <vt:lpstr>股票的价值</vt:lpstr>
      <vt:lpstr>股票的价值</vt:lpstr>
    </vt:vector>
  </TitlesOfParts>
  <Company>Personal 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gary.guo</dc:creator>
  <cp:lastModifiedBy>Administrator</cp:lastModifiedBy>
  <cp:revision>71</cp:revision>
  <cp:lastPrinted>2018-05-01T07:08:11Z</cp:lastPrinted>
  <dcterms:created xsi:type="dcterms:W3CDTF">2018-05-01T03:41:53Z</dcterms:created>
  <dcterms:modified xsi:type="dcterms:W3CDTF">2023-04-17T03:22:04Z</dcterms:modified>
</cp:coreProperties>
</file>